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  <p:sldMasterId id="2147483696" r:id="rId3"/>
    <p:sldMasterId id="2147483708" r:id="rId4"/>
    <p:sldMasterId id="2147483720" r:id="rId5"/>
    <p:sldMasterId id="2147483732" r:id="rId6"/>
  </p:sldMasterIdLst>
  <p:notesMasterIdLst>
    <p:notesMasterId r:id="rId55"/>
  </p:notesMasterIdLst>
  <p:sldIdLst>
    <p:sldId id="336" r:id="rId7"/>
    <p:sldId id="337" r:id="rId8"/>
    <p:sldId id="338" r:id="rId9"/>
    <p:sldId id="339" r:id="rId10"/>
    <p:sldId id="355" r:id="rId11"/>
    <p:sldId id="341" r:id="rId12"/>
    <p:sldId id="342" r:id="rId13"/>
    <p:sldId id="343" r:id="rId14"/>
    <p:sldId id="344" r:id="rId15"/>
    <p:sldId id="356" r:id="rId16"/>
    <p:sldId id="360" r:id="rId17"/>
    <p:sldId id="357" r:id="rId18"/>
    <p:sldId id="358" r:id="rId19"/>
    <p:sldId id="398" r:id="rId20"/>
    <p:sldId id="411" r:id="rId21"/>
    <p:sldId id="412" r:id="rId22"/>
    <p:sldId id="361" r:id="rId23"/>
    <p:sldId id="399" r:id="rId24"/>
    <p:sldId id="400" r:id="rId25"/>
    <p:sldId id="394" r:id="rId26"/>
    <p:sldId id="374" r:id="rId27"/>
    <p:sldId id="397" r:id="rId28"/>
    <p:sldId id="395" r:id="rId29"/>
    <p:sldId id="345" r:id="rId30"/>
    <p:sldId id="346" r:id="rId31"/>
    <p:sldId id="347" r:id="rId32"/>
    <p:sldId id="413" r:id="rId33"/>
    <p:sldId id="375" r:id="rId34"/>
    <p:sldId id="376" r:id="rId35"/>
    <p:sldId id="377" r:id="rId36"/>
    <p:sldId id="349" r:id="rId37"/>
    <p:sldId id="353" r:id="rId38"/>
    <p:sldId id="378" r:id="rId39"/>
    <p:sldId id="379" r:id="rId40"/>
    <p:sldId id="380" r:id="rId41"/>
    <p:sldId id="381" r:id="rId42"/>
    <p:sldId id="382" r:id="rId43"/>
    <p:sldId id="383" r:id="rId44"/>
    <p:sldId id="351" r:id="rId45"/>
    <p:sldId id="402" r:id="rId46"/>
    <p:sldId id="403" r:id="rId47"/>
    <p:sldId id="404" r:id="rId48"/>
    <p:sldId id="405" r:id="rId49"/>
    <p:sldId id="406" r:id="rId50"/>
    <p:sldId id="407" r:id="rId51"/>
    <p:sldId id="408" r:id="rId52"/>
    <p:sldId id="409" r:id="rId53"/>
    <p:sldId id="410" r:id="rId54"/>
  </p:sldIdLst>
  <p:sldSz cx="13003213" cy="9756775"/>
  <p:notesSz cx="6797675" cy="9928225"/>
  <p:defaultTextStyle>
    <a:defPPr>
      <a:defRPr lang="es-ES"/>
    </a:defPPr>
    <a:lvl1pPr marL="0" algn="l" defTabSz="650276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0276" algn="l" defTabSz="650276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00551" algn="l" defTabSz="650276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50827" algn="l" defTabSz="650276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01102" algn="l" defTabSz="650276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51378" algn="l" defTabSz="650276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01653" algn="l" defTabSz="650276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51929" algn="l" defTabSz="650276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02204" algn="l" defTabSz="650276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70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33"/>
    <a:srgbClr val="FAB449"/>
    <a:srgbClr val="80C1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3"/>
    <p:restoredTop sz="94630"/>
  </p:normalViewPr>
  <p:slideViewPr>
    <p:cSldViewPr snapToGrid="0" snapToObjects="1">
      <p:cViewPr varScale="1">
        <p:scale>
          <a:sx n="98" d="100"/>
          <a:sy n="98" d="100"/>
        </p:scale>
        <p:origin x="1472" y="128"/>
      </p:cViewPr>
      <p:guideLst>
        <p:guide orient="horz" pos="2670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Contenidor de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9FCE7-A3B2-4E7D-B080-AD901660130F}" type="datetimeFigureOut">
              <a:rPr lang="es-ES" smtClean="0"/>
              <a:t>6/2/18</a:t>
            </a:fld>
            <a:endParaRPr lang="es-ES"/>
          </a:p>
        </p:txBody>
      </p:sp>
      <p:sp>
        <p:nvSpPr>
          <p:cNvPr id="4" name="Contenidor d'imatge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Contenidor de notes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B48440-8603-4447-9912-7076A8CAFE1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1996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6F8AC4-833E-4D3F-85EF-7A5368621FA7}" type="slidenum">
              <a:rPr lang="es-ES" smtClean="0"/>
              <a:pPr>
                <a:defRPr/>
              </a:pPr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97980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F04C-F72C-4F23-BD12-5B4538DA7BE1}" type="slidenum">
              <a:rPr lang="es-ES" smtClean="0"/>
              <a:pPr/>
              <a:t>40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32260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F04C-F72C-4F23-BD12-5B4538DA7BE1}" type="slidenum">
              <a:rPr lang="es-ES" smtClean="0"/>
              <a:pPr/>
              <a:t>41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678724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F04C-F72C-4F23-BD12-5B4538DA7BE1}" type="slidenum">
              <a:rPr lang="es-ES" smtClean="0"/>
              <a:pPr/>
              <a:t>42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75101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F04C-F72C-4F23-BD12-5B4538DA7BE1}" type="slidenum">
              <a:rPr lang="es-ES" smtClean="0"/>
              <a:pPr/>
              <a:t>43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34524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F04C-F72C-4F23-BD12-5B4538DA7BE1}" type="slidenum">
              <a:rPr lang="es-ES" smtClean="0"/>
              <a:pPr/>
              <a:t>44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85271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F04C-F72C-4F23-BD12-5B4538DA7BE1}" type="slidenum">
              <a:rPr lang="es-ES" smtClean="0"/>
              <a:pPr/>
              <a:t>45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559801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F04C-F72C-4F23-BD12-5B4538DA7BE1}" type="slidenum">
              <a:rPr lang="es-ES" smtClean="0"/>
              <a:pPr/>
              <a:t>46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7873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F04C-F72C-4F23-BD12-5B4538DA7BE1}" type="slidenum">
              <a:rPr lang="es-ES" smtClean="0"/>
              <a:pPr/>
              <a:t>47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655048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F04C-F72C-4F23-BD12-5B4538DA7BE1}" type="slidenum">
              <a:rPr lang="es-ES" smtClean="0"/>
              <a:pPr/>
              <a:t>48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77141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F04C-F72C-4F23-BD12-5B4538DA7BE1}" type="slidenum">
              <a:rPr lang="es-ES" smtClean="0"/>
              <a:pPr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11039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C059-A4C7-1B40-92AA-5EB64EFA4BB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144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F04C-F72C-4F23-BD12-5B4538DA7BE1}" type="slidenum">
              <a:rPr lang="es-ES" smtClean="0"/>
              <a:pPr/>
              <a:t>18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04522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F04C-F72C-4F23-BD12-5B4538DA7BE1}" type="slidenum">
              <a:rPr lang="es-ES" smtClean="0"/>
              <a:pPr/>
              <a:t>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3267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F04C-F72C-4F23-BD12-5B4538DA7BE1}" type="slidenum">
              <a:rPr lang="es-ES" smtClean="0"/>
              <a:pPr/>
              <a:t>20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76509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F04C-F72C-4F23-BD12-5B4538DA7BE1}" type="slidenum">
              <a:rPr lang="es-ES" smtClean="0"/>
              <a:pPr/>
              <a:t>23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73794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CBC88B-8C6F-47CB-958F-48269716CC7A}" type="slidenum">
              <a:rPr lang="es-ES" smtClean="0"/>
              <a:pPr/>
              <a:t>30</a:t>
            </a:fld>
            <a:endParaRPr lang="es-E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214153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C8CF9-C846-4B31-A9E5-CA72719442BE}" type="slidenum">
              <a:rPr lang="ca-ES" smtClean="0">
                <a:solidFill>
                  <a:prstClr val="black"/>
                </a:solidFill>
              </a:rPr>
              <a:pPr/>
              <a:t>31</a:t>
            </a:fld>
            <a:endParaRPr lang="ca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5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5241" y="3030996"/>
            <a:ext cx="11052731" cy="2091383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0482" y="5528839"/>
            <a:ext cx="9102249" cy="249339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6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2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38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85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31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77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23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7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94641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3630C98-4225-41F1-BF15-CF5F7F0FF71F}" type="datetimeFigureOut">
              <a:rPr lang="es-ES"/>
              <a:pPr>
                <a:defRPr/>
              </a:pPr>
              <a:t>6/2/18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94641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94641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7777FD0-857A-4B08-83D2-7915692FA64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0455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94641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142FBD3-21A2-4AC1-9D85-EEA43BAD597B}" type="datetimeFigureOut">
              <a:rPr lang="es-ES"/>
              <a:pPr>
                <a:defRPr/>
              </a:pPr>
              <a:t>6/2/18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94641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94641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5312E04-6116-4054-9EBE-C207FADC680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5178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94641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4459E8A-D8E1-43B8-BD91-BF4617FDF82C}" type="datetimeFigureOut">
              <a:rPr lang="es-ES"/>
              <a:pPr>
                <a:defRPr/>
              </a:pPr>
              <a:t>6/2/18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94641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94641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E3D73B1-AE77-40AB-8B09-4EDA7C57870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2132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5241" y="3030936"/>
            <a:ext cx="11052731" cy="2091383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0482" y="5528839"/>
            <a:ext cx="9102249" cy="249339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9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9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8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98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48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978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474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97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0FE07-15CE-4E61-8CEB-855A3017FE08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3E919-9403-4FF5-9D63-AFA0A92932AE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5562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5225A-9EC2-4802-AB23-2E2A24200946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415DD-BF4C-41AF-8A30-37176CFFDFC3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494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9638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9927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489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9854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48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978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4744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9708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5A76B-93BB-41F6-9B0C-4D610663E578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A164B-5B09-4502-8324-5ED19377F3F3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932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50161" y="227659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609966" y="227659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9FD8E-859B-4ADB-9351-7BC155F9F052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259FB-F882-4A81-92F7-0ECE42D7FA01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6581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9638" indent="0">
              <a:buNone/>
              <a:defRPr sz="2800" b="1"/>
            </a:lvl2pPr>
            <a:lvl3pPr marL="1299270" indent="0">
              <a:buNone/>
              <a:defRPr sz="2600" b="1"/>
            </a:lvl3pPr>
            <a:lvl4pPr marL="1948907" indent="0">
              <a:buNone/>
              <a:defRPr sz="2300" b="1"/>
            </a:lvl4pPr>
            <a:lvl5pPr marL="2598542" indent="0">
              <a:buNone/>
              <a:defRPr sz="2300" b="1"/>
            </a:lvl5pPr>
            <a:lvl6pPr marL="3248178" indent="0">
              <a:buNone/>
              <a:defRPr sz="2300" b="1"/>
            </a:lvl6pPr>
            <a:lvl7pPr marL="3897812" indent="0">
              <a:buNone/>
              <a:defRPr sz="2300" b="1"/>
            </a:lvl7pPr>
            <a:lvl8pPr marL="4547449" indent="0">
              <a:buNone/>
              <a:defRPr sz="2300" b="1"/>
            </a:lvl8pPr>
            <a:lvl9pPr marL="5197083" indent="0">
              <a:buNone/>
              <a:defRPr sz="23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605464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9638" indent="0">
              <a:buNone/>
              <a:defRPr sz="2800" b="1"/>
            </a:lvl2pPr>
            <a:lvl3pPr marL="1299270" indent="0">
              <a:buNone/>
              <a:defRPr sz="2600" b="1"/>
            </a:lvl3pPr>
            <a:lvl4pPr marL="1948907" indent="0">
              <a:buNone/>
              <a:defRPr sz="2300" b="1"/>
            </a:lvl4pPr>
            <a:lvl5pPr marL="2598542" indent="0">
              <a:buNone/>
              <a:defRPr sz="2300" b="1"/>
            </a:lvl5pPr>
            <a:lvl6pPr marL="3248178" indent="0">
              <a:buNone/>
              <a:defRPr sz="2300" b="1"/>
            </a:lvl6pPr>
            <a:lvl7pPr marL="3897812" indent="0">
              <a:buNone/>
              <a:defRPr sz="2300" b="1"/>
            </a:lvl7pPr>
            <a:lvl8pPr marL="4547449" indent="0">
              <a:buNone/>
              <a:defRPr sz="2300" b="1"/>
            </a:lvl8pPr>
            <a:lvl9pPr marL="5197083" indent="0">
              <a:buNone/>
              <a:defRPr sz="23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605464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CDCE2-8C3E-4242-B4C5-FE33D105890F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2111A-58C2-444A-8374-734FF2F673C9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7812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4AF74-A160-411B-87AB-5A6C951E5541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F562E-1D7E-4BE3-9798-8348A70BFDBF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1299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F48D2-6832-4C79-8B83-6AA6FFE0C092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B1B67-275D-41A7-8928-03E3EF285E4C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4656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173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83895" y="388476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50173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49638" indent="0">
              <a:buNone/>
              <a:defRPr sz="1700"/>
            </a:lvl2pPr>
            <a:lvl3pPr marL="1299270" indent="0">
              <a:buNone/>
              <a:defRPr sz="1400"/>
            </a:lvl3pPr>
            <a:lvl4pPr marL="1948907" indent="0">
              <a:buNone/>
              <a:defRPr sz="1300"/>
            </a:lvl4pPr>
            <a:lvl5pPr marL="2598542" indent="0">
              <a:buNone/>
              <a:defRPr sz="1300"/>
            </a:lvl5pPr>
            <a:lvl6pPr marL="3248178" indent="0">
              <a:buNone/>
              <a:defRPr sz="1300"/>
            </a:lvl6pPr>
            <a:lvl7pPr marL="3897812" indent="0">
              <a:buNone/>
              <a:defRPr sz="1300"/>
            </a:lvl7pPr>
            <a:lvl8pPr marL="4547449" indent="0">
              <a:buNone/>
              <a:defRPr sz="1300"/>
            </a:lvl8pPr>
            <a:lvl9pPr marL="5197083" indent="0">
              <a:buNone/>
              <a:defRPr sz="13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D57F1-D0D3-43C2-984E-DB6EA4AE954F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6AED2-220A-409C-9D15-963A63F13681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553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94641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00A157A-237B-4435-8839-0C7BBB2CD40D}" type="datetimeFigureOut">
              <a:rPr lang="es-ES"/>
              <a:pPr>
                <a:defRPr/>
              </a:pPr>
              <a:t>6/2/18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94641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94641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5C75594-03A5-4DF6-83FF-1F090A47C7B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14593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 rtlCol="0">
            <a:normAutofit/>
          </a:bodyPr>
          <a:lstStyle>
            <a:lvl1pPr marL="0" indent="0">
              <a:buNone/>
              <a:defRPr sz="4600"/>
            </a:lvl1pPr>
            <a:lvl2pPr marL="649638" indent="0">
              <a:buNone/>
              <a:defRPr sz="4000"/>
            </a:lvl2pPr>
            <a:lvl3pPr marL="1299270" indent="0">
              <a:buNone/>
              <a:defRPr sz="3400"/>
            </a:lvl3pPr>
            <a:lvl4pPr marL="1948907" indent="0">
              <a:buNone/>
              <a:defRPr sz="2800"/>
            </a:lvl4pPr>
            <a:lvl5pPr marL="2598542" indent="0">
              <a:buNone/>
              <a:defRPr sz="2800"/>
            </a:lvl5pPr>
            <a:lvl6pPr marL="3248178" indent="0">
              <a:buNone/>
              <a:defRPr sz="2800"/>
            </a:lvl6pPr>
            <a:lvl7pPr marL="3897812" indent="0">
              <a:buNone/>
              <a:defRPr sz="2800"/>
            </a:lvl7pPr>
            <a:lvl8pPr marL="4547449" indent="0">
              <a:buNone/>
              <a:defRPr sz="2800"/>
            </a:lvl8pPr>
            <a:lvl9pPr marL="5197083" indent="0">
              <a:buNone/>
              <a:defRPr sz="28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49638" indent="0">
              <a:buNone/>
              <a:defRPr sz="1700"/>
            </a:lvl2pPr>
            <a:lvl3pPr marL="1299270" indent="0">
              <a:buNone/>
              <a:defRPr sz="1400"/>
            </a:lvl3pPr>
            <a:lvl4pPr marL="1948907" indent="0">
              <a:buNone/>
              <a:defRPr sz="1300"/>
            </a:lvl4pPr>
            <a:lvl5pPr marL="2598542" indent="0">
              <a:buNone/>
              <a:defRPr sz="1300"/>
            </a:lvl5pPr>
            <a:lvl6pPr marL="3248178" indent="0">
              <a:buNone/>
              <a:defRPr sz="1300"/>
            </a:lvl6pPr>
            <a:lvl7pPr marL="3897812" indent="0">
              <a:buNone/>
              <a:defRPr sz="1300"/>
            </a:lvl7pPr>
            <a:lvl8pPr marL="4547449" indent="0">
              <a:buNone/>
              <a:defRPr sz="1300"/>
            </a:lvl8pPr>
            <a:lvl9pPr marL="5197083" indent="0">
              <a:buNone/>
              <a:defRPr sz="13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47F40-E3F1-4C73-A881-EC5F7658F0A5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B8383-E18D-4B75-96CB-986D5E03E80C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3478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A996B-AED3-411C-B168-3739CADEB7AC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7E7B2-60D8-40CC-9D30-469BF1098F75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072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E0CDF-3F73-4993-80A2-EDDF18247F1A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B6CD7-15BD-40DA-B259-7C0C5E887031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3676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5241" y="3030947"/>
            <a:ext cx="11052731" cy="2091383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0482" y="5528839"/>
            <a:ext cx="9102249" cy="249339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7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6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95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44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939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42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91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0FE07-15CE-4E61-8CEB-855A3017FE08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3E919-9403-4FF5-9D63-AFA0A92932AE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5238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5225A-9EC2-4802-AB23-2E2A24200946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415DD-BF4C-41AF-8A30-37176CFFDFC3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9722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900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9799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469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959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4498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9397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429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9196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5A76B-93BB-41F6-9B0C-4D610663E578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A164B-5B09-4502-8324-5ED19377F3F3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7741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50161" y="227660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609966" y="227660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9FD8E-859B-4ADB-9351-7BC155F9F052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259FB-F882-4A81-92F7-0ECE42D7FA01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4903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9000" indent="0">
              <a:buNone/>
              <a:defRPr sz="2800" b="1"/>
            </a:lvl2pPr>
            <a:lvl3pPr marL="1297990" indent="0">
              <a:buNone/>
              <a:defRPr sz="2600" b="1"/>
            </a:lvl3pPr>
            <a:lvl4pPr marL="1946995" indent="0">
              <a:buNone/>
              <a:defRPr sz="2300" b="1"/>
            </a:lvl4pPr>
            <a:lvl5pPr marL="2595982" indent="0">
              <a:buNone/>
              <a:defRPr sz="2300" b="1"/>
            </a:lvl5pPr>
            <a:lvl6pPr marL="3244980" indent="0">
              <a:buNone/>
              <a:defRPr sz="2300" b="1"/>
            </a:lvl6pPr>
            <a:lvl7pPr marL="3893976" indent="0">
              <a:buNone/>
              <a:defRPr sz="2300" b="1"/>
            </a:lvl7pPr>
            <a:lvl8pPr marL="4542977" indent="0">
              <a:buNone/>
              <a:defRPr sz="2300" b="1"/>
            </a:lvl8pPr>
            <a:lvl9pPr marL="5191965" indent="0">
              <a:buNone/>
              <a:defRPr sz="23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605475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9000" indent="0">
              <a:buNone/>
              <a:defRPr sz="2800" b="1"/>
            </a:lvl2pPr>
            <a:lvl3pPr marL="1297990" indent="0">
              <a:buNone/>
              <a:defRPr sz="2600" b="1"/>
            </a:lvl3pPr>
            <a:lvl4pPr marL="1946995" indent="0">
              <a:buNone/>
              <a:defRPr sz="2300" b="1"/>
            </a:lvl4pPr>
            <a:lvl5pPr marL="2595982" indent="0">
              <a:buNone/>
              <a:defRPr sz="2300" b="1"/>
            </a:lvl5pPr>
            <a:lvl6pPr marL="3244980" indent="0">
              <a:buNone/>
              <a:defRPr sz="2300" b="1"/>
            </a:lvl6pPr>
            <a:lvl7pPr marL="3893976" indent="0">
              <a:buNone/>
              <a:defRPr sz="2300" b="1"/>
            </a:lvl7pPr>
            <a:lvl8pPr marL="4542977" indent="0">
              <a:buNone/>
              <a:defRPr sz="2300" b="1"/>
            </a:lvl8pPr>
            <a:lvl9pPr marL="5191965" indent="0">
              <a:buNone/>
              <a:defRPr sz="23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605475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CDCE2-8C3E-4242-B4C5-FE33D105890F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2111A-58C2-444A-8374-734FF2F673C9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3547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4AF74-A160-411B-87AB-5A6C951E5541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F562E-1D7E-4BE3-9798-8348A70BFDBF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0502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F48D2-6832-4C79-8B83-6AA6FFE0C092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B1B67-275D-41A7-8928-03E3EF285E4C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439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6292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9257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3886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8513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3142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7771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2399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702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94641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DC937AA-23AF-4C41-8B94-CE52586DB6A3}" type="datetimeFigureOut">
              <a:rPr lang="es-ES"/>
              <a:pPr>
                <a:defRPr/>
              </a:pPr>
              <a:t>6/2/18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94641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94641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9ED2FCC-9E56-41E8-8E0D-DA53A7CB764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10336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184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83895" y="388488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50184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49000" indent="0">
              <a:buNone/>
              <a:defRPr sz="1700"/>
            </a:lvl2pPr>
            <a:lvl3pPr marL="1297990" indent="0">
              <a:buNone/>
              <a:defRPr sz="1400"/>
            </a:lvl3pPr>
            <a:lvl4pPr marL="1946995" indent="0">
              <a:buNone/>
              <a:defRPr sz="1300"/>
            </a:lvl4pPr>
            <a:lvl5pPr marL="2595982" indent="0">
              <a:buNone/>
              <a:defRPr sz="1300"/>
            </a:lvl5pPr>
            <a:lvl6pPr marL="3244980" indent="0">
              <a:buNone/>
              <a:defRPr sz="1300"/>
            </a:lvl6pPr>
            <a:lvl7pPr marL="3893976" indent="0">
              <a:buNone/>
              <a:defRPr sz="1300"/>
            </a:lvl7pPr>
            <a:lvl8pPr marL="4542977" indent="0">
              <a:buNone/>
              <a:defRPr sz="1300"/>
            </a:lvl8pPr>
            <a:lvl9pPr marL="5191965" indent="0">
              <a:buNone/>
              <a:defRPr sz="13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D57F1-D0D3-43C2-984E-DB6EA4AE954F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6AED2-220A-409C-9D15-963A63F13681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5324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 rtlCol="0">
            <a:normAutofit/>
          </a:bodyPr>
          <a:lstStyle>
            <a:lvl1pPr marL="0" indent="0">
              <a:buNone/>
              <a:defRPr sz="4600"/>
            </a:lvl1pPr>
            <a:lvl2pPr marL="649000" indent="0">
              <a:buNone/>
              <a:defRPr sz="4000"/>
            </a:lvl2pPr>
            <a:lvl3pPr marL="1297990" indent="0">
              <a:buNone/>
              <a:defRPr sz="3400"/>
            </a:lvl3pPr>
            <a:lvl4pPr marL="1946995" indent="0">
              <a:buNone/>
              <a:defRPr sz="2800"/>
            </a:lvl4pPr>
            <a:lvl5pPr marL="2595982" indent="0">
              <a:buNone/>
              <a:defRPr sz="2800"/>
            </a:lvl5pPr>
            <a:lvl6pPr marL="3244980" indent="0">
              <a:buNone/>
              <a:defRPr sz="2800"/>
            </a:lvl6pPr>
            <a:lvl7pPr marL="3893976" indent="0">
              <a:buNone/>
              <a:defRPr sz="2800"/>
            </a:lvl7pPr>
            <a:lvl8pPr marL="4542977" indent="0">
              <a:buNone/>
              <a:defRPr sz="2800"/>
            </a:lvl8pPr>
            <a:lvl9pPr marL="5191965" indent="0">
              <a:buNone/>
              <a:defRPr sz="28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49000" indent="0">
              <a:buNone/>
              <a:defRPr sz="1700"/>
            </a:lvl2pPr>
            <a:lvl3pPr marL="1297990" indent="0">
              <a:buNone/>
              <a:defRPr sz="1400"/>
            </a:lvl3pPr>
            <a:lvl4pPr marL="1946995" indent="0">
              <a:buNone/>
              <a:defRPr sz="1300"/>
            </a:lvl4pPr>
            <a:lvl5pPr marL="2595982" indent="0">
              <a:buNone/>
              <a:defRPr sz="1300"/>
            </a:lvl5pPr>
            <a:lvl6pPr marL="3244980" indent="0">
              <a:buNone/>
              <a:defRPr sz="1300"/>
            </a:lvl6pPr>
            <a:lvl7pPr marL="3893976" indent="0">
              <a:buNone/>
              <a:defRPr sz="1300"/>
            </a:lvl7pPr>
            <a:lvl8pPr marL="4542977" indent="0">
              <a:buNone/>
              <a:defRPr sz="1300"/>
            </a:lvl8pPr>
            <a:lvl9pPr marL="5191965" indent="0">
              <a:buNone/>
              <a:defRPr sz="13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47F40-E3F1-4C73-A881-EC5F7658F0A5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B8383-E18D-4B75-96CB-986D5E03E80C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9624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A996B-AED3-411C-B168-3739CADEB7AC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7E7B2-60D8-40CC-9D30-469BF1098F75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3519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E0CDF-3F73-4993-80A2-EDDF18247F1A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B6CD7-15BD-40DA-B259-7C0C5E887031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9250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5241" y="3030925"/>
            <a:ext cx="11052731" cy="2091383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0482" y="5528839"/>
            <a:ext cx="9102249" cy="249339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1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2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8635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1141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7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55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8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11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3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9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22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9579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50161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609966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1857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605452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605452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259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12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50161" y="2276652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609966" y="2276652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94641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BEE9ACE-44D2-452C-9992-B2051C8F7D4A}" type="datetimeFigureOut">
              <a:rPr lang="es-ES"/>
              <a:pPr>
                <a:defRPr/>
              </a:pPr>
              <a:t>6/2/18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94641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94641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43233DA-7F63-4DE1-968F-E9845955109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10397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5994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162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83895" y="388465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50162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292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276" indent="0">
              <a:buNone/>
              <a:defRPr sz="4000"/>
            </a:lvl2pPr>
            <a:lvl3pPr marL="1300551" indent="0">
              <a:buNone/>
              <a:defRPr sz="3400"/>
            </a:lvl3pPr>
            <a:lvl4pPr marL="1950827" indent="0">
              <a:buNone/>
              <a:defRPr sz="2800"/>
            </a:lvl4pPr>
            <a:lvl5pPr marL="2601102" indent="0">
              <a:buNone/>
              <a:defRPr sz="2800"/>
            </a:lvl5pPr>
            <a:lvl6pPr marL="3251378" indent="0">
              <a:buNone/>
              <a:defRPr sz="2800"/>
            </a:lvl6pPr>
            <a:lvl7pPr marL="3901653" indent="0">
              <a:buNone/>
              <a:defRPr sz="2800"/>
            </a:lvl7pPr>
            <a:lvl8pPr marL="4551929" indent="0">
              <a:buNone/>
              <a:defRPr sz="2800"/>
            </a:lvl8pPr>
            <a:lvl9pPr marL="5202204" indent="0">
              <a:buNone/>
              <a:defRPr sz="28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1609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3436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0279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5241" y="3030925"/>
            <a:ext cx="11052731" cy="2091383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0482" y="5528839"/>
            <a:ext cx="9102249" cy="249339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1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2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6909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7640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7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55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8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11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3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9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22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5200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50161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609966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7787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605452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605452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785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6292" indent="0">
              <a:buNone/>
              <a:defRPr sz="2800" b="1"/>
            </a:lvl2pPr>
            <a:lvl3pPr marL="1292571" indent="0">
              <a:buNone/>
              <a:defRPr sz="2600" b="1"/>
            </a:lvl3pPr>
            <a:lvl4pPr marL="1938868" indent="0">
              <a:buNone/>
              <a:defRPr sz="2300" b="1"/>
            </a:lvl4pPr>
            <a:lvl5pPr marL="2585133" indent="0">
              <a:buNone/>
              <a:defRPr sz="2300" b="1"/>
            </a:lvl5pPr>
            <a:lvl6pPr marL="3231426" indent="0">
              <a:buNone/>
              <a:defRPr sz="2300" b="1"/>
            </a:lvl6pPr>
            <a:lvl7pPr marL="3877713" indent="0">
              <a:buNone/>
              <a:defRPr sz="2300" b="1"/>
            </a:lvl7pPr>
            <a:lvl8pPr marL="4523996" indent="0">
              <a:buNone/>
              <a:defRPr sz="2300" b="1"/>
            </a:lvl8pPr>
            <a:lvl9pPr marL="5170278" indent="0">
              <a:buNone/>
              <a:defRPr sz="23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605523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6292" indent="0">
              <a:buNone/>
              <a:defRPr sz="2800" b="1"/>
            </a:lvl2pPr>
            <a:lvl3pPr marL="1292571" indent="0">
              <a:buNone/>
              <a:defRPr sz="2600" b="1"/>
            </a:lvl3pPr>
            <a:lvl4pPr marL="1938868" indent="0">
              <a:buNone/>
              <a:defRPr sz="2300" b="1"/>
            </a:lvl4pPr>
            <a:lvl5pPr marL="2585133" indent="0">
              <a:buNone/>
              <a:defRPr sz="2300" b="1"/>
            </a:lvl5pPr>
            <a:lvl6pPr marL="3231426" indent="0">
              <a:buNone/>
              <a:defRPr sz="2300" b="1"/>
            </a:lvl6pPr>
            <a:lvl7pPr marL="3877713" indent="0">
              <a:buNone/>
              <a:defRPr sz="2300" b="1"/>
            </a:lvl7pPr>
            <a:lvl8pPr marL="4523996" indent="0">
              <a:buNone/>
              <a:defRPr sz="2300" b="1"/>
            </a:lvl8pPr>
            <a:lvl9pPr marL="5170278" indent="0">
              <a:buNone/>
              <a:defRPr sz="23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605523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94641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65915DD-901F-4600-AEC9-01F96F160EA5}" type="datetimeFigureOut">
              <a:rPr lang="es-ES"/>
              <a:pPr>
                <a:defRPr/>
              </a:pPr>
              <a:t>6/2/18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94641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94641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3F07B07-1D70-47BB-B4B7-0C572E1BB63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72773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2565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3218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162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83895" y="388465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50162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0411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276" indent="0">
              <a:buNone/>
              <a:defRPr sz="4000"/>
            </a:lvl2pPr>
            <a:lvl3pPr marL="1300551" indent="0">
              <a:buNone/>
              <a:defRPr sz="3400"/>
            </a:lvl3pPr>
            <a:lvl4pPr marL="1950827" indent="0">
              <a:buNone/>
              <a:defRPr sz="2800"/>
            </a:lvl4pPr>
            <a:lvl5pPr marL="2601102" indent="0">
              <a:buNone/>
              <a:defRPr sz="2800"/>
            </a:lvl5pPr>
            <a:lvl6pPr marL="3251378" indent="0">
              <a:buNone/>
              <a:defRPr sz="2800"/>
            </a:lvl6pPr>
            <a:lvl7pPr marL="3901653" indent="0">
              <a:buNone/>
              <a:defRPr sz="2800"/>
            </a:lvl7pPr>
            <a:lvl8pPr marL="4551929" indent="0">
              <a:buNone/>
              <a:defRPr sz="2800"/>
            </a:lvl8pPr>
            <a:lvl9pPr marL="5202204" indent="0">
              <a:buNone/>
              <a:defRPr sz="28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3758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5222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6502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5241" y="3030982"/>
            <a:ext cx="11052731" cy="2091383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0482" y="5528839"/>
            <a:ext cx="9102249" cy="249339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7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4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1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88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35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82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2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76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5957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21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7088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9416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4125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883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354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8249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2957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7664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8064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50161" y="2276638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609966" y="2276638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953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94641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0D4FA9E-80C0-4B7C-80DB-6DDF92A0EE3F}" type="datetimeFigureOut">
              <a:rPr lang="es-ES"/>
              <a:pPr>
                <a:defRPr/>
              </a:pPr>
              <a:t>6/2/18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94641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94641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7B6F6E5-C777-48CA-A5D0-ADAF426BE84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33208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7088" indent="0">
              <a:buNone/>
              <a:defRPr sz="2800" b="1"/>
            </a:lvl2pPr>
            <a:lvl3pPr marL="1294164" indent="0">
              <a:buNone/>
              <a:defRPr sz="2600" b="1"/>
            </a:lvl3pPr>
            <a:lvl4pPr marL="1941257" indent="0">
              <a:buNone/>
              <a:defRPr sz="2300" b="1"/>
            </a:lvl4pPr>
            <a:lvl5pPr marL="2588319" indent="0">
              <a:buNone/>
              <a:defRPr sz="2300" b="1"/>
            </a:lvl5pPr>
            <a:lvl6pPr marL="3235407" indent="0">
              <a:buNone/>
              <a:defRPr sz="2300" b="1"/>
            </a:lvl6pPr>
            <a:lvl7pPr marL="3882491" indent="0">
              <a:buNone/>
              <a:defRPr sz="2300" b="1"/>
            </a:lvl7pPr>
            <a:lvl8pPr marL="4529570" indent="0">
              <a:buNone/>
              <a:defRPr sz="2300" b="1"/>
            </a:lvl8pPr>
            <a:lvl9pPr marL="5176647" indent="0">
              <a:buNone/>
              <a:defRPr sz="23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605509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7088" indent="0">
              <a:buNone/>
              <a:defRPr sz="2800" b="1"/>
            </a:lvl2pPr>
            <a:lvl3pPr marL="1294164" indent="0">
              <a:buNone/>
              <a:defRPr sz="2600" b="1"/>
            </a:lvl3pPr>
            <a:lvl4pPr marL="1941257" indent="0">
              <a:buNone/>
              <a:defRPr sz="2300" b="1"/>
            </a:lvl4pPr>
            <a:lvl5pPr marL="2588319" indent="0">
              <a:buNone/>
              <a:defRPr sz="2300" b="1"/>
            </a:lvl5pPr>
            <a:lvl6pPr marL="3235407" indent="0">
              <a:buNone/>
              <a:defRPr sz="2300" b="1"/>
            </a:lvl6pPr>
            <a:lvl7pPr marL="3882491" indent="0">
              <a:buNone/>
              <a:defRPr sz="2300" b="1"/>
            </a:lvl7pPr>
            <a:lvl8pPr marL="4529570" indent="0">
              <a:buNone/>
              <a:defRPr sz="2300" b="1"/>
            </a:lvl8pPr>
            <a:lvl9pPr marL="5176647" indent="0">
              <a:buNone/>
              <a:defRPr sz="23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605509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5364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8073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3865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218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83895" y="388522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50218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47088" indent="0">
              <a:buNone/>
              <a:defRPr sz="1700"/>
            </a:lvl2pPr>
            <a:lvl3pPr marL="1294164" indent="0">
              <a:buNone/>
              <a:defRPr sz="1400"/>
            </a:lvl3pPr>
            <a:lvl4pPr marL="1941257" indent="0">
              <a:buNone/>
              <a:defRPr sz="1300"/>
            </a:lvl4pPr>
            <a:lvl5pPr marL="2588319" indent="0">
              <a:buNone/>
              <a:defRPr sz="1300"/>
            </a:lvl5pPr>
            <a:lvl6pPr marL="3235407" indent="0">
              <a:buNone/>
              <a:defRPr sz="1300"/>
            </a:lvl6pPr>
            <a:lvl7pPr marL="3882491" indent="0">
              <a:buNone/>
              <a:defRPr sz="1300"/>
            </a:lvl7pPr>
            <a:lvl8pPr marL="4529570" indent="0">
              <a:buNone/>
              <a:defRPr sz="1300"/>
            </a:lvl8pPr>
            <a:lvl9pPr marL="5176647" indent="0">
              <a:buNone/>
              <a:defRPr sz="13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9268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47088" indent="0">
              <a:buNone/>
              <a:defRPr sz="4000"/>
            </a:lvl2pPr>
            <a:lvl3pPr marL="1294164" indent="0">
              <a:buNone/>
              <a:defRPr sz="3400"/>
            </a:lvl3pPr>
            <a:lvl4pPr marL="1941257" indent="0">
              <a:buNone/>
              <a:defRPr sz="2800"/>
            </a:lvl4pPr>
            <a:lvl5pPr marL="2588319" indent="0">
              <a:buNone/>
              <a:defRPr sz="2800"/>
            </a:lvl5pPr>
            <a:lvl6pPr marL="3235407" indent="0">
              <a:buNone/>
              <a:defRPr sz="2800"/>
            </a:lvl6pPr>
            <a:lvl7pPr marL="3882491" indent="0">
              <a:buNone/>
              <a:defRPr sz="2800"/>
            </a:lvl7pPr>
            <a:lvl8pPr marL="4529570" indent="0">
              <a:buNone/>
              <a:defRPr sz="2800"/>
            </a:lvl8pPr>
            <a:lvl9pPr marL="5176647" indent="0">
              <a:buNone/>
              <a:defRPr sz="28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47088" indent="0">
              <a:buNone/>
              <a:defRPr sz="1700"/>
            </a:lvl2pPr>
            <a:lvl3pPr marL="1294164" indent="0">
              <a:buNone/>
              <a:defRPr sz="1400"/>
            </a:lvl3pPr>
            <a:lvl4pPr marL="1941257" indent="0">
              <a:buNone/>
              <a:defRPr sz="1300"/>
            </a:lvl4pPr>
            <a:lvl5pPr marL="2588319" indent="0">
              <a:buNone/>
              <a:defRPr sz="1300"/>
            </a:lvl5pPr>
            <a:lvl6pPr marL="3235407" indent="0">
              <a:buNone/>
              <a:defRPr sz="1300"/>
            </a:lvl6pPr>
            <a:lvl7pPr marL="3882491" indent="0">
              <a:buNone/>
              <a:defRPr sz="1300"/>
            </a:lvl7pPr>
            <a:lvl8pPr marL="4529570" indent="0">
              <a:buNone/>
              <a:defRPr sz="1300"/>
            </a:lvl8pPr>
            <a:lvl9pPr marL="5176647" indent="0">
              <a:buNone/>
              <a:defRPr sz="13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5802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7573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794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94641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91DFFF6-6DB3-4A75-B678-71EE82FAA4AA}" type="datetimeFigureOut">
              <a:rPr lang="es-ES"/>
              <a:pPr>
                <a:defRPr/>
              </a:pPr>
              <a:t>6/2/18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94641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94641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0DCAAF7-91D7-4EE9-B4A8-8AECD9FA579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4891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233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83895" y="388536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50233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46292" indent="0">
              <a:buNone/>
              <a:defRPr sz="1700"/>
            </a:lvl2pPr>
            <a:lvl3pPr marL="1292571" indent="0">
              <a:buNone/>
              <a:defRPr sz="1400"/>
            </a:lvl3pPr>
            <a:lvl4pPr marL="1938868" indent="0">
              <a:buNone/>
              <a:defRPr sz="1300"/>
            </a:lvl4pPr>
            <a:lvl5pPr marL="2585133" indent="0">
              <a:buNone/>
              <a:defRPr sz="1300"/>
            </a:lvl5pPr>
            <a:lvl6pPr marL="3231426" indent="0">
              <a:buNone/>
              <a:defRPr sz="1300"/>
            </a:lvl6pPr>
            <a:lvl7pPr marL="3877713" indent="0">
              <a:buNone/>
              <a:defRPr sz="1300"/>
            </a:lvl7pPr>
            <a:lvl8pPr marL="4523996" indent="0">
              <a:buNone/>
              <a:defRPr sz="1300"/>
            </a:lvl8pPr>
            <a:lvl9pPr marL="5170278" indent="0">
              <a:buNone/>
              <a:defRPr sz="13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94641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8262325-716B-4BCB-9763-81984C0EDAB3}" type="datetimeFigureOut">
              <a:rPr lang="es-ES"/>
              <a:pPr>
                <a:defRPr/>
              </a:pPr>
              <a:t>6/2/18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94641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94641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83A4233-B088-41F1-9222-F44D933465E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1842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 rtlCol="0">
            <a:normAutofit/>
          </a:bodyPr>
          <a:lstStyle>
            <a:lvl1pPr marL="0" indent="0">
              <a:buNone/>
              <a:defRPr sz="4600"/>
            </a:lvl1pPr>
            <a:lvl2pPr marL="646292" indent="0">
              <a:buNone/>
              <a:defRPr sz="4000"/>
            </a:lvl2pPr>
            <a:lvl3pPr marL="1292571" indent="0">
              <a:buNone/>
              <a:defRPr sz="3400"/>
            </a:lvl3pPr>
            <a:lvl4pPr marL="1938868" indent="0">
              <a:buNone/>
              <a:defRPr sz="2800"/>
            </a:lvl4pPr>
            <a:lvl5pPr marL="2585133" indent="0">
              <a:buNone/>
              <a:defRPr sz="2800"/>
            </a:lvl5pPr>
            <a:lvl6pPr marL="3231426" indent="0">
              <a:buNone/>
              <a:defRPr sz="2800"/>
            </a:lvl6pPr>
            <a:lvl7pPr marL="3877713" indent="0">
              <a:buNone/>
              <a:defRPr sz="2800"/>
            </a:lvl7pPr>
            <a:lvl8pPr marL="4523996" indent="0">
              <a:buNone/>
              <a:defRPr sz="2800"/>
            </a:lvl8pPr>
            <a:lvl9pPr marL="5170278" indent="0">
              <a:buNone/>
              <a:defRPr sz="28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46292" indent="0">
              <a:buNone/>
              <a:defRPr sz="1700"/>
            </a:lvl2pPr>
            <a:lvl3pPr marL="1292571" indent="0">
              <a:buNone/>
              <a:defRPr sz="1400"/>
            </a:lvl3pPr>
            <a:lvl4pPr marL="1938868" indent="0">
              <a:buNone/>
              <a:defRPr sz="1300"/>
            </a:lvl4pPr>
            <a:lvl5pPr marL="2585133" indent="0">
              <a:buNone/>
              <a:defRPr sz="1300"/>
            </a:lvl5pPr>
            <a:lvl6pPr marL="3231426" indent="0">
              <a:buNone/>
              <a:defRPr sz="1300"/>
            </a:lvl6pPr>
            <a:lvl7pPr marL="3877713" indent="0">
              <a:buNone/>
              <a:defRPr sz="1300"/>
            </a:lvl7pPr>
            <a:lvl8pPr marL="4523996" indent="0">
              <a:buNone/>
              <a:defRPr sz="1300"/>
            </a:lvl8pPr>
            <a:lvl9pPr marL="5170278" indent="0">
              <a:buNone/>
              <a:defRPr sz="13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94641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E850548-3609-4B88-8455-2A90B34F60C8}" type="datetimeFigureOut">
              <a:rPr lang="es-ES"/>
              <a:pPr>
                <a:defRPr/>
              </a:pPr>
              <a:t>6/2/18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94641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94641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52B0A54-D72B-459B-96E7-25F23EF458E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4311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Marcador de título 1"/>
          <p:cNvSpPr>
            <a:spLocks noGrp="1"/>
          </p:cNvSpPr>
          <p:nvPr>
            <p:ph type="title"/>
          </p:nvPr>
        </p:nvSpPr>
        <p:spPr bwMode="auto">
          <a:xfrm>
            <a:off x="650161" y="390723"/>
            <a:ext cx="11702892" cy="1626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9256" tIns="64634" rIns="129256" bIns="6463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/>
              <a:t>Clic para editar título</a:t>
            </a:r>
            <a:endParaRPr lang="es-ES" altLang="es-ES"/>
          </a:p>
        </p:txBody>
      </p:sp>
      <p:sp>
        <p:nvSpPr>
          <p:cNvPr id="3075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650161" y="2276634"/>
            <a:ext cx="11702892" cy="6439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9256" tIns="64634" rIns="129256" bIns="6463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/>
              <a:t>Haga clic para modificar el estilo de texto del patrón</a:t>
            </a:r>
          </a:p>
          <a:p>
            <a:pPr lvl="1"/>
            <a:r>
              <a:rPr lang="es-ES_tradnl" altLang="es-ES"/>
              <a:t>Segundo nivel</a:t>
            </a:r>
          </a:p>
          <a:p>
            <a:pPr lvl="2"/>
            <a:r>
              <a:rPr lang="es-ES_tradnl" altLang="es-ES"/>
              <a:t>Tercer nivel</a:t>
            </a:r>
          </a:p>
          <a:p>
            <a:pPr lvl="3"/>
            <a:r>
              <a:rPr lang="es-ES_tradnl" altLang="es-ES"/>
              <a:t>Cuarto nivel</a:t>
            </a:r>
          </a:p>
          <a:p>
            <a:pPr lvl="4"/>
            <a:r>
              <a:rPr lang="es-ES_tradnl" altLang="es-ES"/>
              <a:t>Quinto nivel</a:t>
            </a:r>
            <a:endParaRPr lang="es-ES" alt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9256" tIns="64634" rIns="129256" bIns="64634" rtlCol="0" anchor="ctr"/>
          <a:lstStyle>
            <a:lvl1pPr algn="l" defTabSz="646292" fontAlgn="auto">
              <a:spcBef>
                <a:spcPts val="0"/>
              </a:spcBef>
              <a:spcAft>
                <a:spcPts val="0"/>
              </a:spcAft>
              <a:defRPr sz="17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9939A20-9E70-411E-94E3-066FB300F22E}" type="datetimeFigureOut">
              <a:rPr lang="es-ES"/>
              <a:pPr>
                <a:defRPr/>
              </a:pPr>
              <a:t>6/2/18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9256" tIns="64634" rIns="129256" bIns="64634" rtlCol="0" anchor="ctr"/>
          <a:lstStyle>
            <a:lvl1pPr algn="ctr" defTabSz="646292" fontAlgn="auto">
              <a:spcBef>
                <a:spcPts val="0"/>
              </a:spcBef>
              <a:spcAft>
                <a:spcPts val="0"/>
              </a:spcAft>
              <a:defRPr sz="17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29256" tIns="64634" rIns="129256" bIns="64634" rtlCol="0" anchor="ctr"/>
          <a:lstStyle>
            <a:lvl1pPr algn="r" defTabSz="646292" fontAlgn="auto">
              <a:spcBef>
                <a:spcPts val="0"/>
              </a:spcBef>
              <a:spcAft>
                <a:spcPts val="0"/>
              </a:spcAft>
              <a:defRPr sz="17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003B7FF-7580-45B2-A550-81E304F61AF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6374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45071" rtl="0" eaLnBrk="0" fontAlgn="base" hangingPunct="0">
        <a:spcBef>
          <a:spcPct val="0"/>
        </a:spcBef>
        <a:spcAft>
          <a:spcPct val="0"/>
        </a:spcAft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45071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2pPr>
      <a:lvl3pPr algn="ctr" defTabSz="645071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3pPr>
      <a:lvl4pPr algn="ctr" defTabSz="645071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4pPr>
      <a:lvl5pPr algn="ctr" defTabSz="645071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5pPr>
      <a:lvl6pPr marL="647327" algn="ctr" defTabSz="645071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6pPr>
      <a:lvl7pPr marL="1294641" algn="ctr" defTabSz="645071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7pPr>
      <a:lvl8pPr marL="1941974" algn="ctr" defTabSz="645071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8pPr>
      <a:lvl9pPr marL="2589274" algn="ctr" defTabSz="645071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9pPr>
    </p:titleStyle>
    <p:bodyStyle>
      <a:lvl1pPr marL="483239" indent="-483239" algn="l" defTabSz="645071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49650" indent="-402323" algn="l" defTabSz="645071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13807" indent="-321407" algn="l" defTabSz="645071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61126" indent="-321407" algn="l" defTabSz="645071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06203" indent="-321407" algn="l" defTabSz="645071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54571" indent="-323147" algn="l" defTabSz="646292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00853" indent="-323147" algn="l" defTabSz="646292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47136" indent="-323147" algn="l" defTabSz="646292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93423" indent="-323147" algn="l" defTabSz="646292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462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6292" algn="l" defTabSz="6462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2571" algn="l" defTabSz="6462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38868" algn="l" defTabSz="6462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85133" algn="l" defTabSz="6462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31426" algn="l" defTabSz="6462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77713" algn="l" defTabSz="6462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23996" algn="l" defTabSz="6462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70278" algn="l" defTabSz="6462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650886" y="390526"/>
            <a:ext cx="11701463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9926" tIns="64964" rIns="129926" bIns="6496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Clic para editar título</a:t>
            </a:r>
            <a:endParaRPr lang="es-ES"/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650886" y="2276475"/>
            <a:ext cx="11701463" cy="643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9926" tIns="64964" rIns="129926" bIns="6496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50876" y="9042401"/>
            <a:ext cx="3033713" cy="520700"/>
          </a:xfrm>
          <a:prstGeom prst="rect">
            <a:avLst/>
          </a:prstGeom>
        </p:spPr>
        <p:txBody>
          <a:bodyPr vert="horz" lIns="129926" tIns="64964" rIns="129926" bIns="64964" rtlCol="0" anchor="ctr"/>
          <a:lstStyle>
            <a:lvl1pPr algn="l" defTabSz="649638" fontAlgn="auto">
              <a:spcBef>
                <a:spcPts val="0"/>
              </a:spcBef>
              <a:spcAft>
                <a:spcPts val="0"/>
              </a:spcAft>
              <a:defRPr sz="17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5EC04C9-3EA7-48DA-B280-0943E0FEC49F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443413" y="9042401"/>
            <a:ext cx="4116387" cy="520700"/>
          </a:xfrm>
          <a:prstGeom prst="rect">
            <a:avLst/>
          </a:prstGeom>
        </p:spPr>
        <p:txBody>
          <a:bodyPr vert="horz" lIns="129926" tIns="64964" rIns="129926" bIns="64964" rtlCol="0" anchor="ctr"/>
          <a:lstStyle>
            <a:lvl1pPr algn="ctr" defTabSz="649638" fontAlgn="auto">
              <a:spcBef>
                <a:spcPts val="0"/>
              </a:spcBef>
              <a:spcAft>
                <a:spcPts val="0"/>
              </a:spcAft>
              <a:defRPr sz="17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9318625" y="9042401"/>
            <a:ext cx="3033713" cy="520700"/>
          </a:xfrm>
          <a:prstGeom prst="rect">
            <a:avLst/>
          </a:prstGeom>
        </p:spPr>
        <p:txBody>
          <a:bodyPr vert="horz" lIns="129926" tIns="64964" rIns="129926" bIns="64964" rtlCol="0" anchor="ctr"/>
          <a:lstStyle>
            <a:lvl1pPr algn="r" defTabSz="649638" fontAlgn="auto">
              <a:spcBef>
                <a:spcPts val="0"/>
              </a:spcBef>
              <a:spcAft>
                <a:spcPts val="0"/>
              </a:spcAft>
              <a:defRPr sz="17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474D6B-C87E-4C21-99F8-1AEC8EC8B240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349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48650" rtl="0" eaLnBrk="0" fontAlgn="base" hangingPunct="0">
        <a:spcBef>
          <a:spcPct val="0"/>
        </a:spcBef>
        <a:spcAft>
          <a:spcPct val="0"/>
        </a:spcAft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48650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2pPr>
      <a:lvl3pPr algn="ctr" defTabSz="648650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3pPr>
      <a:lvl4pPr algn="ctr" defTabSz="648650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4pPr>
      <a:lvl5pPr algn="ctr" defTabSz="648650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5pPr>
      <a:lvl6pPr marL="456747" algn="ctr" defTabSz="648650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6pPr>
      <a:lvl7pPr marL="913501" algn="ctr" defTabSz="648650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7pPr>
      <a:lvl8pPr marL="1370251" algn="ctr" defTabSz="648650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8pPr>
      <a:lvl9pPr marL="1827001" algn="ctr" defTabSz="648650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9pPr>
    </p:titleStyle>
    <p:bodyStyle>
      <a:lvl1pPr marL="486885" indent="-486885" algn="l" defTabSz="64865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4651" indent="-406001" algn="l" defTabSz="64865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4003" indent="-323532" algn="l" defTabSz="64865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2648" indent="-323532" algn="l" defTabSz="64865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2883" indent="-323532" algn="l" defTabSz="64865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2993" indent="-324819" algn="l" defTabSz="649638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2631" indent="-324819" algn="l" defTabSz="649638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2265" indent="-324819" algn="l" defTabSz="649638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1902" indent="-324819" algn="l" defTabSz="649638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4963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9638" algn="l" defTabSz="64963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9270" algn="l" defTabSz="64963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8907" algn="l" defTabSz="64963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8542" algn="l" defTabSz="64963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8178" algn="l" defTabSz="64963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97812" algn="l" defTabSz="64963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47449" algn="l" defTabSz="64963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97083" algn="l" defTabSz="64963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650898" y="390526"/>
            <a:ext cx="11701463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9798" tIns="64900" rIns="129798" bIns="649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Clic para editar título</a:t>
            </a:r>
            <a:endParaRPr lang="es-ES"/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650898" y="2276475"/>
            <a:ext cx="11701463" cy="643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9798" tIns="64900" rIns="129798" bIns="649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50876" y="9042401"/>
            <a:ext cx="3033713" cy="520700"/>
          </a:xfrm>
          <a:prstGeom prst="rect">
            <a:avLst/>
          </a:prstGeom>
        </p:spPr>
        <p:txBody>
          <a:bodyPr vert="horz" lIns="129798" tIns="64900" rIns="129798" bIns="64900" rtlCol="0" anchor="ctr"/>
          <a:lstStyle>
            <a:lvl1pPr algn="l" defTabSz="649000" fontAlgn="auto">
              <a:spcBef>
                <a:spcPts val="0"/>
              </a:spcBef>
              <a:spcAft>
                <a:spcPts val="0"/>
              </a:spcAft>
              <a:defRPr sz="17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5EC04C9-3EA7-48DA-B280-0943E0FEC49F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443413" y="9042401"/>
            <a:ext cx="4116387" cy="520700"/>
          </a:xfrm>
          <a:prstGeom prst="rect">
            <a:avLst/>
          </a:prstGeom>
        </p:spPr>
        <p:txBody>
          <a:bodyPr vert="horz" lIns="129798" tIns="64900" rIns="129798" bIns="64900" rtlCol="0" anchor="ctr"/>
          <a:lstStyle>
            <a:lvl1pPr algn="ctr" defTabSz="649000" fontAlgn="auto">
              <a:spcBef>
                <a:spcPts val="0"/>
              </a:spcBef>
              <a:spcAft>
                <a:spcPts val="0"/>
              </a:spcAft>
              <a:defRPr sz="17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9318625" y="9042401"/>
            <a:ext cx="3033713" cy="520700"/>
          </a:xfrm>
          <a:prstGeom prst="rect">
            <a:avLst/>
          </a:prstGeom>
        </p:spPr>
        <p:txBody>
          <a:bodyPr vert="horz" lIns="129798" tIns="64900" rIns="129798" bIns="64900" rtlCol="0" anchor="ctr"/>
          <a:lstStyle>
            <a:lvl1pPr algn="r" defTabSz="649000" fontAlgn="auto">
              <a:spcBef>
                <a:spcPts val="0"/>
              </a:spcBef>
              <a:spcAft>
                <a:spcPts val="0"/>
              </a:spcAft>
              <a:defRPr sz="17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474D6B-C87E-4C21-99F8-1AEC8EC8B240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42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48013" rtl="0" eaLnBrk="0" fontAlgn="base" hangingPunct="0">
        <a:spcBef>
          <a:spcPct val="0"/>
        </a:spcBef>
        <a:spcAft>
          <a:spcPct val="0"/>
        </a:spcAft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48013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2pPr>
      <a:lvl3pPr algn="ctr" defTabSz="648013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3pPr>
      <a:lvl4pPr algn="ctr" defTabSz="648013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4pPr>
      <a:lvl5pPr algn="ctr" defTabSz="648013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5pPr>
      <a:lvl6pPr marL="456295" algn="ctr" defTabSz="648013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6pPr>
      <a:lvl7pPr marL="912602" algn="ctr" defTabSz="648013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7pPr>
      <a:lvl8pPr marL="1368904" algn="ctr" defTabSz="648013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8pPr>
      <a:lvl9pPr marL="1825203" algn="ctr" defTabSz="648013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9pPr>
    </p:titleStyle>
    <p:bodyStyle>
      <a:lvl1pPr marL="486407" indent="-486407" algn="l" defTabSz="6480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3614" indent="-405603" algn="l" defTabSz="6480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2408" indent="-323213" algn="l" defTabSz="6480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0412" indent="-323213" algn="l" defTabSz="6480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0005" indent="-323213" algn="l" defTabSz="6480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69477" indent="-324501" algn="l" defTabSz="6490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18476" indent="-324501" algn="l" defTabSz="6490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67470" indent="-324501" algn="l" defTabSz="6490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16465" indent="-324501" algn="l" defTabSz="6490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4900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9000" algn="l" defTabSz="64900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7990" algn="l" defTabSz="64900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6995" algn="l" defTabSz="64900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5982" algn="l" defTabSz="64900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4980" algn="l" defTabSz="64900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93976" algn="l" defTabSz="64900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42977" algn="l" defTabSz="64900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91965" algn="l" defTabSz="64900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55" tIns="65028" rIns="130055" bIns="65028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50161" y="2276581"/>
            <a:ext cx="11702892" cy="6439021"/>
          </a:xfrm>
          <a:prstGeom prst="rect">
            <a:avLst/>
          </a:prstGeom>
        </p:spPr>
        <p:txBody>
          <a:bodyPr vert="horz" lIns="130055" tIns="65028" rIns="130055" bIns="65028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50161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442765" y="9043086"/>
            <a:ext cx="4117684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9318969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754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50276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707" indent="-487707" algn="l" defTabSz="650276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98" indent="-406422" algn="l" defTabSz="650276" rtl="0" eaLnBrk="1" latinLnBrk="0" hangingPunct="1">
        <a:spcBef>
          <a:spcPct val="20000"/>
        </a:spcBef>
        <a:buFont typeface="Arial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89" indent="-325138" algn="l" defTabSz="650276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964" indent="-325138" algn="l" defTabSz="65027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240" indent="-325138" algn="l" defTabSz="650276" rtl="0" eaLnBrk="1" latinLnBrk="0" hangingPunct="1">
        <a:spcBef>
          <a:spcPct val="20000"/>
        </a:spcBef>
        <a:buFont typeface="Arial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516" indent="-325138" algn="l" defTabSz="650276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791" indent="-325138" algn="l" defTabSz="650276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7067" indent="-325138" algn="l" defTabSz="650276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7342" indent="-325138" algn="l" defTabSz="650276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502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76" algn="l" defTabSz="6502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551" algn="l" defTabSz="6502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827" algn="l" defTabSz="6502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1102" algn="l" defTabSz="6502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378" algn="l" defTabSz="6502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653" algn="l" defTabSz="6502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929" algn="l" defTabSz="6502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2204" algn="l" defTabSz="6502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55" tIns="65028" rIns="130055" bIns="65028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50161" y="2276581"/>
            <a:ext cx="11702892" cy="6439021"/>
          </a:xfrm>
          <a:prstGeom prst="rect">
            <a:avLst/>
          </a:prstGeom>
        </p:spPr>
        <p:txBody>
          <a:bodyPr vert="horz" lIns="130055" tIns="65028" rIns="130055" bIns="65028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50161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442765" y="9043086"/>
            <a:ext cx="4117684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9318969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965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650276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707" indent="-487707" algn="l" defTabSz="650276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98" indent="-406422" algn="l" defTabSz="650276" rtl="0" eaLnBrk="1" latinLnBrk="0" hangingPunct="1">
        <a:spcBef>
          <a:spcPct val="20000"/>
        </a:spcBef>
        <a:buFont typeface="Arial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89" indent="-325138" algn="l" defTabSz="650276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964" indent="-325138" algn="l" defTabSz="65027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240" indent="-325138" algn="l" defTabSz="650276" rtl="0" eaLnBrk="1" latinLnBrk="0" hangingPunct="1">
        <a:spcBef>
          <a:spcPct val="20000"/>
        </a:spcBef>
        <a:buFont typeface="Arial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516" indent="-325138" algn="l" defTabSz="650276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791" indent="-325138" algn="l" defTabSz="650276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7067" indent="-325138" algn="l" defTabSz="650276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7342" indent="-325138" algn="l" defTabSz="650276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502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76" algn="l" defTabSz="6502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551" algn="l" defTabSz="6502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827" algn="l" defTabSz="6502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1102" algn="l" defTabSz="6502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378" algn="l" defTabSz="6502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653" algn="l" defTabSz="6502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929" algn="l" defTabSz="6502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2204" algn="l" defTabSz="65027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29415" tIns="64710" rIns="129415" bIns="6471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50161" y="2276638"/>
            <a:ext cx="11702892" cy="6439021"/>
          </a:xfrm>
          <a:prstGeom prst="rect">
            <a:avLst/>
          </a:prstGeom>
        </p:spPr>
        <p:txBody>
          <a:bodyPr vert="horz" lIns="129415" tIns="64710" rIns="129415" bIns="6471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9415" tIns="64710" rIns="129415" bIns="6471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88"/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647088"/>
              <a:t>6/2/18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9415" tIns="64710" rIns="129415" bIns="6471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88"/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29415" tIns="64710" rIns="129415" bIns="6471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88"/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647088"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094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647088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5316" indent="-485316" algn="l" defTabSz="647088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1512" indent="-404431" algn="l" defTabSz="647088" rtl="0" eaLnBrk="1" latinLnBrk="0" hangingPunct="1">
        <a:spcBef>
          <a:spcPct val="20000"/>
        </a:spcBef>
        <a:buFont typeface="Arial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17708" indent="-323545" algn="l" defTabSz="647088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64787" indent="-323545" algn="l" defTabSz="647088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11863" indent="-323545" algn="l" defTabSz="647088" rtl="0" eaLnBrk="1" latinLnBrk="0" hangingPunct="1">
        <a:spcBef>
          <a:spcPct val="20000"/>
        </a:spcBef>
        <a:buFont typeface="Arial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58950" indent="-323545" algn="l" defTabSz="647088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06028" indent="-323545" algn="l" defTabSz="647088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53108" indent="-323545" algn="l" defTabSz="647088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00192" indent="-323545" algn="l" defTabSz="647088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4708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88" algn="l" defTabSz="64708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4164" algn="l" defTabSz="64708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1257" algn="l" defTabSz="64708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88319" algn="l" defTabSz="64708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35407" algn="l" defTabSz="64708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82491" algn="l" defTabSz="64708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29570" algn="l" defTabSz="64708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76647" algn="l" defTabSz="64708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es/url?sa=i&amp;rct=j&amp;q=&amp;esrc=s&amp;source=images&amp;cd=&amp;cad=rja&amp;uact=8&amp;ved=0ahUKEwiYzfSLy_jYAhVIcRQKHUKmCx0QjRwIBw&amp;url=https://phys.org/news/2014-12-paper-paywall-nature-group.html&amp;psig=AOvVaw1VbAhZdytwVhamBfRIk3jw&amp;ust=1517157716497095" TargetMode="External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51.xml"/><Relationship Id="rId2" Type="http://schemas.openxmlformats.org/officeDocument/2006/relationships/hyperlink" Target="http://elpais.com/elpais/2017/01/10/ciencia/1484073680_523691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elpais.com/tag/premios_fundacion_bbva_fronteras_conocimiento/a" TargetMode="External"/><Relationship Id="rId4" Type="http://schemas.openxmlformats.org/officeDocument/2006/relationships/hyperlink" Target="http://elpais.com/elpais/2017/01/24/ciencia/1485257497_740829.html" TargetMode="External"/><Relationship Id="rId5" Type="http://schemas.openxmlformats.org/officeDocument/2006/relationships/image" Target="../media/image24.jpg"/><Relationship Id="rId6" Type="http://schemas.openxmlformats.org/officeDocument/2006/relationships/image" Target="../media/image25.jpg"/><Relationship Id="rId7" Type="http://schemas.openxmlformats.org/officeDocument/2006/relationships/image" Target="../media/image2.png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51.xml"/><Relationship Id="rId2" Type="http://schemas.openxmlformats.org/officeDocument/2006/relationships/hyperlink" Target="http://sct.uab.cat/estadistica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hyperlink" Target="https://bgsmath.cat/event/diadonanenaciencia/" TargetMode="External"/><Relationship Id="rId3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hyperlink" Target="https://play.kahoot.it/#/?quizId=685dd532-d15c-44f6-8026-ace8c87eaccf" TargetMode="External"/><Relationship Id="rId11" Type="http://schemas.openxmlformats.org/officeDocument/2006/relationships/image" Target="../media/image3.png"/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.xml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uab.cat/doc/guia-practiques-ocupabilitat.pdf" TargetMode="External"/><Relationship Id="rId12" Type="http://schemas.openxmlformats.org/officeDocument/2006/relationships/image" Target="../media/image53.png"/><Relationship Id="rId13" Type="http://schemas.openxmlformats.org/officeDocument/2006/relationships/hyperlink" Target="http://www.uab.cat/doc/10-raons-per-triar-uab.pdf" TargetMode="External"/><Relationship Id="rId14" Type="http://schemas.openxmlformats.org/officeDocument/2006/relationships/image" Target="../media/image54.png"/><Relationship Id="rId15" Type="http://schemas.openxmlformats.org/officeDocument/2006/relationships/image" Target="../media/image55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48.jpeg"/><Relationship Id="rId3" Type="http://schemas.openxmlformats.org/officeDocument/2006/relationships/image" Target="../media/image49.jpeg"/><Relationship Id="rId4" Type="http://schemas.openxmlformats.org/officeDocument/2006/relationships/image" Target="../media/image5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hyperlink" Target="http://www.uab.cat/doc/guia-beques-ajuts.pdf" TargetMode="External"/><Relationship Id="rId8" Type="http://schemas.openxmlformats.org/officeDocument/2006/relationships/image" Target="../media/image51.png"/><Relationship Id="rId9" Type="http://schemas.openxmlformats.org/officeDocument/2006/relationships/hyperlink" Target="http://www.uab.cat/doc/guia-mobilitat-intercanvi.pdf" TargetMode="External"/><Relationship Id="rId10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57.png"/><Relationship Id="rId5" Type="http://schemas.openxmlformats.org/officeDocument/2006/relationships/image" Target="../media/image58.gif"/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8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png"/><Relationship Id="rId5" Type="http://schemas.openxmlformats.org/officeDocument/2006/relationships/image" Target="../media/image43.jpeg"/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_Nice_Cup_of_Tea" TargetMode="External"/><Relationship Id="rId4" Type="http://schemas.openxmlformats.org/officeDocument/2006/relationships/image" Target="../media/image43.jpeg"/><Relationship Id="rId5" Type="http://schemas.openxmlformats.org/officeDocument/2006/relationships/image" Target="../media/image61.tiff"/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63.jpg"/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64.jpeg"/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43.jpeg"/><Relationship Id="rId5" Type="http://schemas.openxmlformats.org/officeDocument/2006/relationships/image" Target="../media/image65.jpg"/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43.jpeg"/><Relationship Id="rId5" Type="http://schemas.openxmlformats.org/officeDocument/2006/relationships/image" Target="../media/image66.jpg"/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3.jpg"/><Relationship Id="rId5" Type="http://schemas.openxmlformats.org/officeDocument/2006/relationships/image" Target="../media/image43.jpeg"/><Relationship Id="rId6" Type="http://schemas.openxmlformats.org/officeDocument/2006/relationships/image" Target="../media/image81.png"/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ab.cat/web/estudiar/llistat-de-graus/informacio-general/estadistica-aplicada-uab/uvic-1216708251447.html?param1=1264404714557" TargetMode="External"/><Relationship Id="rId4" Type="http://schemas.openxmlformats.org/officeDocument/2006/relationships/hyperlink" Target="https://www.facebook.com/EstadisticaAplicadaUAB/" TargetMode="External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uadroTexto 6"/>
          <p:cNvSpPr txBox="1">
            <a:spLocks noChangeArrowheads="1"/>
          </p:cNvSpPr>
          <p:nvPr/>
        </p:nvSpPr>
        <p:spPr bwMode="auto">
          <a:xfrm>
            <a:off x="327339" y="485583"/>
            <a:ext cx="8851666" cy="399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48" tIns="45424" rIns="90848" bIns="45424">
            <a:spAutoFit/>
          </a:bodyPr>
          <a:lstStyle>
            <a:lvl1pPr defTabSz="45561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 defTabSz="45561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39825" indent="-227013" defTabSz="455613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7025" indent="-227013" defTabSz="45561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2638" indent="-227013" defTabSz="45561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09838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67038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4238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1438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" altLang="es-ES" sz="200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www.uab.cat</a:t>
            </a:r>
          </a:p>
        </p:txBody>
      </p:sp>
      <p:pic>
        <p:nvPicPr>
          <p:cNvPr id="3993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475" y="998263"/>
            <a:ext cx="1688612" cy="2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940" name="Agrupa 5"/>
          <p:cNvGrpSpPr>
            <a:grpSpLocks/>
          </p:cNvGrpSpPr>
          <p:nvPr/>
        </p:nvGrpSpPr>
        <p:grpSpPr bwMode="auto">
          <a:xfrm>
            <a:off x="8059338" y="383947"/>
            <a:ext cx="4420189" cy="734017"/>
            <a:chOff x="8073261" y="446025"/>
            <a:chExt cx="4172193" cy="693897"/>
          </a:xfrm>
        </p:grpSpPr>
        <p:pic>
          <p:nvPicPr>
            <p:cNvPr id="3994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3261" y="616553"/>
              <a:ext cx="2925653" cy="35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4" name="Imatge 1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5149" y="446025"/>
              <a:ext cx="980305" cy="693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9941" name="Imat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17271"/>
            <a:ext cx="13003213" cy="563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Imatg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148" y="3089645"/>
            <a:ext cx="12075379" cy="5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1551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7" name="Rectangle 5"/>
          <p:cNvSpPr>
            <a:spLocks noChangeArrowheads="1"/>
          </p:cNvSpPr>
          <p:nvPr/>
        </p:nvSpPr>
        <p:spPr bwMode="auto">
          <a:xfrm>
            <a:off x="1074466" y="1504950"/>
            <a:ext cx="10926415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 eaLnBrk="0" hangingPunct="0"/>
            <a:r>
              <a:rPr lang="ca-ES" sz="3000" dirty="0">
                <a:latin typeface="Arial" pitchFamily="34" charset="0"/>
                <a:cs typeface="Arial" pitchFamily="34" charset="0"/>
              </a:rPr>
              <a:t>Un dels trets característics de la societat actual és la </a:t>
            </a:r>
            <a:r>
              <a:rPr lang="ca-ES" sz="30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gran quantitat d’informació</a:t>
            </a:r>
            <a:r>
              <a:rPr lang="ca-ES" sz="3000" dirty="0">
                <a:latin typeface="Arial" pitchFamily="34" charset="0"/>
                <a:cs typeface="Arial" pitchFamily="34" charset="0"/>
              </a:rPr>
              <a:t>. El desenvolupament progressiu i continuat de les noves tecnologies de la informació i de la comunicació (</a:t>
            </a:r>
            <a:r>
              <a:rPr lang="ca-ES" sz="30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TIC</a:t>
            </a:r>
            <a:r>
              <a:rPr lang="ca-ES" sz="3000" dirty="0">
                <a:latin typeface="Arial" pitchFamily="34" charset="0"/>
                <a:cs typeface="Arial" pitchFamily="34" charset="0"/>
              </a:rPr>
              <a:t>) ha accelerat aquest fenomen de manera notable, facilitant la difusió a escala mundial de </a:t>
            </a:r>
            <a:r>
              <a:rPr lang="ca-ES" sz="30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grans volums de dades (</a:t>
            </a:r>
            <a:r>
              <a:rPr lang="ca-ES" sz="3000" b="1" i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bigdata</a:t>
            </a:r>
            <a:r>
              <a:rPr lang="ca-ES" sz="3000" b="1" i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, data </a:t>
            </a:r>
            <a:r>
              <a:rPr lang="ca-ES" sz="3000" b="1" i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science</a:t>
            </a:r>
            <a:r>
              <a:rPr lang="ca-ES" sz="3000" b="1" i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).</a:t>
            </a:r>
          </a:p>
          <a:p>
            <a:pPr algn="just" eaLnBrk="0" hangingPunct="0"/>
            <a:endParaRPr lang="ca-ES" sz="3000" dirty="0">
              <a:latin typeface="Arial" pitchFamily="34" charset="0"/>
              <a:cs typeface="Arial" pitchFamily="34" charset="0"/>
            </a:endParaRPr>
          </a:p>
          <a:p>
            <a:pPr algn="just" eaLnBrk="0" hangingPunct="0"/>
            <a:r>
              <a:rPr lang="ca-ES" sz="3000" dirty="0">
                <a:latin typeface="Arial" pitchFamily="34" charset="0"/>
                <a:cs typeface="Arial" pitchFamily="34" charset="0"/>
              </a:rPr>
              <a:t>A la majoria de les àrees de coneixement, l’especialista utilitza les </a:t>
            </a:r>
            <a:r>
              <a:rPr lang="ca-ES" sz="30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dades per prendre decisions</a:t>
            </a:r>
            <a:r>
              <a:rPr lang="ca-ES" sz="3000" dirty="0">
                <a:latin typeface="Arial" pitchFamily="34" charset="0"/>
                <a:cs typeface="Arial" pitchFamily="34" charset="0"/>
              </a:rPr>
              <a:t> en situacions d’</a:t>
            </a:r>
            <a:r>
              <a:rPr lang="ca-ES" sz="30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incertesa</a:t>
            </a:r>
            <a:r>
              <a:rPr lang="ca-ES" sz="30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 eaLnBrk="0" hangingPunct="0"/>
            <a:endParaRPr lang="ca-ES" sz="3000" dirty="0">
              <a:latin typeface="Arial" pitchFamily="34" charset="0"/>
              <a:cs typeface="Arial" pitchFamily="34" charset="0"/>
            </a:endParaRPr>
          </a:p>
          <a:p>
            <a:pPr algn="just" eaLnBrk="0" hangingPunct="0"/>
            <a:r>
              <a:rPr lang="ca-ES" sz="3000" dirty="0">
                <a:latin typeface="Arial" pitchFamily="34" charset="0"/>
                <a:cs typeface="Arial" pitchFamily="34" charset="0"/>
              </a:rPr>
              <a:t>La figura de </a:t>
            </a:r>
            <a:r>
              <a:rPr lang="ca-ES" sz="30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l’expert en estadística</a:t>
            </a:r>
            <a:r>
              <a:rPr lang="ca-ES" sz="3000" dirty="0">
                <a:latin typeface="Arial" pitchFamily="34" charset="0"/>
                <a:cs typeface="Arial" pitchFamily="34" charset="0"/>
              </a:rPr>
              <a:t> és clau en molts projectes amb equips multidisciplinaris, cooperant amb especialistes de diversos àmbits, participant en tot el procés des del disseny experimental, fins l’extracció de models i tendències per a la interpretació dels </a:t>
            </a:r>
            <a:r>
              <a:rPr lang="ca-ES" sz="30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resultats</a:t>
            </a:r>
            <a:r>
              <a:rPr lang="ca-ES" sz="32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56686" y="476258"/>
            <a:ext cx="11644195" cy="133016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ca-ES" sz="3800" b="1" dirty="0">
                <a:solidFill>
                  <a:srgbClr val="009933"/>
                </a:solidFill>
                <a:latin typeface="Arial" pitchFamily="34" charset="0"/>
                <a:cs typeface="Arial" pitchFamily="34" charset="0"/>
              </a:rPr>
              <a:t>Per què estudiar el Grau d’Estadística Aplicada?</a:t>
            </a:r>
          </a:p>
          <a:p>
            <a:endParaRPr lang="es-ES_tradnl" sz="4266" b="1" dirty="0">
              <a:solidFill>
                <a:srgbClr val="00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237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10"/>
          <p:cNvSpPr>
            <a:spLocks noChangeArrowheads="1"/>
          </p:cNvSpPr>
          <p:nvPr/>
        </p:nvSpPr>
        <p:spPr bwMode="auto">
          <a:xfrm>
            <a:off x="1191961" y="2819545"/>
            <a:ext cx="11594531" cy="866881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anchor="ctr"/>
          <a:lstStyle/>
          <a:p>
            <a:endParaRPr lang="es-ES_tradnl" sz="6257">
              <a:solidFill>
                <a:srgbClr val="052A41"/>
              </a:solidFill>
              <a:latin typeface="Tahoma" pitchFamily="34" charset="0"/>
            </a:endParaRPr>
          </a:p>
        </p:txBody>
      </p:sp>
      <p:sp>
        <p:nvSpPr>
          <p:cNvPr id="354315" name="Rectangle 11"/>
          <p:cNvSpPr>
            <a:spLocks noChangeArrowheads="1"/>
          </p:cNvSpPr>
          <p:nvPr/>
        </p:nvSpPr>
        <p:spPr bwMode="auto">
          <a:xfrm>
            <a:off x="1381661" y="2523213"/>
            <a:ext cx="10649485" cy="481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982" b="1" dirty="0">
              <a:solidFill>
                <a:srgbClr val="008000"/>
              </a:solidFill>
              <a:latin typeface="Tahoma" pitchFamily="34" charset="0"/>
            </a:endParaRPr>
          </a:p>
          <a:p>
            <a:endParaRPr lang="ca-ES" sz="3982" b="1" dirty="0">
              <a:solidFill>
                <a:srgbClr val="008000"/>
              </a:solidFill>
              <a:latin typeface="Tahoma" pitchFamily="34" charset="0"/>
            </a:endParaRPr>
          </a:p>
          <a:p>
            <a:pPr algn="just"/>
            <a:r>
              <a:rPr lang="ca-ES" sz="3000" dirty="0">
                <a:latin typeface="Arial" pitchFamily="34" charset="0"/>
                <a:ea typeface="Arial" charset="0"/>
                <a:cs typeface="Arial" pitchFamily="34" charset="0"/>
              </a:rPr>
              <a:t>Actualment s'entén com a estadística a una enorme diversitat de disciplines, amb estils de treball molt diferents:</a:t>
            </a:r>
          </a:p>
          <a:p>
            <a:pPr algn="just"/>
            <a:endParaRPr lang="ca-ES" sz="3000" dirty="0">
              <a:latin typeface="Arial" pitchFamily="34" charset="0"/>
              <a:ea typeface="Arial" charset="0"/>
              <a:cs typeface="Arial" pitchFamily="34" charset="0"/>
            </a:endParaRPr>
          </a:p>
          <a:p>
            <a:pPr marL="487604" indent="-487604" algn="just">
              <a:lnSpc>
                <a:spcPct val="150000"/>
              </a:lnSpc>
              <a:buFont typeface="Arial"/>
              <a:buChar char="•"/>
            </a:pPr>
            <a:r>
              <a:rPr lang="ca-ES" sz="3000" dirty="0">
                <a:latin typeface="Arial" pitchFamily="34" charset="0"/>
                <a:ea typeface="Arial" charset="0"/>
                <a:cs typeface="Arial" pitchFamily="34" charset="0"/>
              </a:rPr>
              <a:t>Obtenció / emmagatzematge / interpretació de dades econòmiques/ demogràfiques /d'organització política dels Estats </a:t>
            </a:r>
          </a:p>
          <a:p>
            <a:pPr marL="487604" indent="-487604" algn="just">
              <a:lnSpc>
                <a:spcPct val="150000"/>
              </a:lnSpc>
              <a:buFont typeface="Arial"/>
              <a:buChar char="•"/>
            </a:pPr>
            <a:r>
              <a:rPr lang="ca-ES" sz="3000" dirty="0">
                <a:latin typeface="Arial" pitchFamily="34" charset="0"/>
                <a:ea typeface="Arial" charset="0"/>
                <a:cs typeface="Arial" pitchFamily="34" charset="0"/>
              </a:rPr>
              <a:t>Enquestes, mostrejos...</a:t>
            </a:r>
          </a:p>
          <a:p>
            <a:pPr marL="487604" indent="-487604" algn="just">
              <a:lnSpc>
                <a:spcPct val="150000"/>
              </a:lnSpc>
              <a:buFont typeface="Arial"/>
              <a:buChar char="•"/>
            </a:pPr>
            <a:r>
              <a:rPr lang="ca-ES" sz="3000" dirty="0">
                <a:latin typeface="Arial" pitchFamily="34" charset="0"/>
                <a:ea typeface="Arial" charset="0"/>
                <a:cs typeface="Arial" pitchFamily="34" charset="0"/>
              </a:rPr>
              <a:t>Models probabilístics</a:t>
            </a:r>
          </a:p>
          <a:p>
            <a:pPr marL="487604" indent="-487604" algn="just">
              <a:lnSpc>
                <a:spcPct val="150000"/>
              </a:lnSpc>
              <a:buFont typeface="Arial"/>
              <a:buChar char="•"/>
            </a:pPr>
            <a:r>
              <a:rPr lang="ca-ES" sz="3000" dirty="0">
                <a:latin typeface="Arial" pitchFamily="34" charset="0"/>
                <a:ea typeface="Arial" charset="0"/>
                <a:cs typeface="Arial" pitchFamily="34" charset="0"/>
              </a:rPr>
              <a:t>Estadística Matemàtica (aspectes teòrics en què es basen els mètodes estadístics)</a:t>
            </a:r>
          </a:p>
          <a:p>
            <a:pPr marL="487604" indent="-487604" algn="just">
              <a:lnSpc>
                <a:spcPct val="150000"/>
              </a:lnSpc>
              <a:buFont typeface="Arial"/>
              <a:buChar char="•"/>
            </a:pPr>
            <a:r>
              <a:rPr lang="ca-ES" sz="3000" dirty="0">
                <a:latin typeface="Arial" pitchFamily="34" charset="0"/>
                <a:ea typeface="Arial" charset="0"/>
                <a:cs typeface="Arial" pitchFamily="34" charset="0"/>
              </a:rPr>
              <a:t>Estadística aplicada (anàlisi de dades)</a:t>
            </a:r>
            <a:endParaRPr lang="ca-ES" sz="3000" b="1" dirty="0">
              <a:latin typeface="Arial" pitchFamily="34" charset="0"/>
              <a:ea typeface="Arial" charset="0"/>
              <a:cs typeface="Arial" pitchFamily="34" charset="0"/>
            </a:endParaRPr>
          </a:p>
          <a:p>
            <a:pPr algn="just"/>
            <a:endParaRPr lang="en-US" sz="3000" dirty="0">
              <a:latin typeface="Arial" pitchFamily="34" charset="0"/>
              <a:cs typeface="Arial" pitchFamily="34" charset="0"/>
            </a:endParaRPr>
          </a:p>
          <a:p>
            <a:endParaRPr lang="en-US" sz="1706" dirty="0">
              <a:latin typeface="Tahoma" pitchFamily="34" charset="0"/>
            </a:endParaRPr>
          </a:p>
          <a:p>
            <a:endParaRPr lang="ca-ES" sz="1706" dirty="0">
              <a:latin typeface="Tahoma" pitchFamily="34" charset="0"/>
            </a:endParaRPr>
          </a:p>
        </p:txBody>
      </p:sp>
      <p:grpSp>
        <p:nvGrpSpPr>
          <p:cNvPr id="8" name="Agrupa 22">
            <a:extLst>
              <a:ext uri="{FF2B5EF4-FFF2-40B4-BE49-F238E27FC236}">
                <a16:creationId xmlns:a16="http://schemas.microsoft.com/office/drawing/2014/main" xmlns="" id="{79698F09-26FC-D041-B586-1758B6A50E3D}"/>
              </a:ext>
            </a:extLst>
          </p:cNvPr>
          <p:cNvGrpSpPr>
            <a:grpSpLocks/>
          </p:cNvGrpSpPr>
          <p:nvPr/>
        </p:nvGrpSpPr>
        <p:grpSpPr bwMode="auto">
          <a:xfrm>
            <a:off x="192989" y="286730"/>
            <a:ext cx="4420189" cy="734017"/>
            <a:chOff x="8073261" y="446025"/>
            <a:chExt cx="4172193" cy="69389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68594A78-4390-E247-AE11-92B27499A3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3261" y="616553"/>
              <a:ext cx="2925653" cy="35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Imatge 26">
              <a:extLst>
                <a:ext uri="{FF2B5EF4-FFF2-40B4-BE49-F238E27FC236}">
                  <a16:creationId xmlns:a16="http://schemas.microsoft.com/office/drawing/2014/main" xmlns="" id="{5F0408FF-58B6-014E-B2D6-51F1705F5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5149" y="446025"/>
              <a:ext cx="980305" cy="693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2704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7" name="Rectangle 5"/>
          <p:cNvSpPr>
            <a:spLocks noChangeArrowheads="1"/>
          </p:cNvSpPr>
          <p:nvPr/>
        </p:nvSpPr>
        <p:spPr bwMode="auto">
          <a:xfrm>
            <a:off x="1074462" y="2670252"/>
            <a:ext cx="10926415" cy="266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 eaLnBrk="0" hangingPunct="0"/>
            <a:r>
              <a:rPr lang="ca-ES" sz="3000" b="1" dirty="0">
                <a:latin typeface="Arial" pitchFamily="34" charset="0"/>
                <a:cs typeface="Arial" pitchFamily="34" charset="0"/>
              </a:rPr>
              <a:t>L’estadística s</a:t>
            </a:r>
            <a:r>
              <a:rPr lang="es-ES" sz="3000" b="1" dirty="0">
                <a:latin typeface="Arial" pitchFamily="34" charset="0"/>
                <a:cs typeface="Arial" pitchFamily="34" charset="0"/>
              </a:rPr>
              <a:t>’ ocupa de </a:t>
            </a:r>
            <a:r>
              <a:rPr lang="es-ES" sz="3000" b="1" dirty="0" err="1">
                <a:latin typeface="Arial" pitchFamily="34" charset="0"/>
                <a:cs typeface="Arial" pitchFamily="34" charset="0"/>
              </a:rPr>
              <a:t>quantificar</a:t>
            </a:r>
            <a:r>
              <a:rPr lang="es-ES" sz="3000" b="1" dirty="0">
                <a:latin typeface="Arial" pitchFamily="34" charset="0"/>
                <a:cs typeface="Arial" pitchFamily="34" charset="0"/>
              </a:rPr>
              <a:t> l’ </a:t>
            </a:r>
            <a:r>
              <a:rPr lang="es-ES" sz="3000" b="1" dirty="0" err="1">
                <a:latin typeface="Arial" pitchFamily="34" charset="0"/>
                <a:cs typeface="Arial" pitchFamily="34" charset="0"/>
              </a:rPr>
              <a:t>atzar</a:t>
            </a:r>
            <a:r>
              <a:rPr lang="es-ES" sz="3000" b="1" dirty="0">
                <a:latin typeface="Arial" pitchFamily="34" charset="0"/>
                <a:cs typeface="Arial" pitchFamily="34" charset="0"/>
              </a:rPr>
              <a:t>. </a:t>
            </a:r>
          </a:p>
          <a:p>
            <a:pPr algn="just" eaLnBrk="0" hangingPunct="0"/>
            <a:endParaRPr lang="es-ES" sz="30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3200" dirty="0"/>
              <a:t>It was realized in the beginning of the last century that for taking optimum decisions, it is necessary to quantify the uncertainty in information extracted from Data. </a:t>
            </a:r>
          </a:p>
          <a:p>
            <a:pPr>
              <a:lnSpc>
                <a:spcPct val="80000"/>
              </a:lnSpc>
            </a:pPr>
            <a:endParaRPr lang="en-US" sz="3200" dirty="0"/>
          </a:p>
          <a:p>
            <a:pPr>
              <a:lnSpc>
                <a:spcPct val="80000"/>
              </a:lnSpc>
            </a:pPr>
            <a:r>
              <a:rPr lang="en-US" sz="3200" i="1" dirty="0"/>
              <a:t>												C.R. Rao, 2007</a:t>
            </a:r>
            <a:endParaRPr lang="es-ES" sz="3200" dirty="0"/>
          </a:p>
          <a:p>
            <a:pPr algn="just" eaLnBrk="0" hangingPunct="0"/>
            <a:endParaRPr lang="ca-E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62" y="5338554"/>
            <a:ext cx="8801100" cy="3238500"/>
          </a:xfrm>
          <a:prstGeom prst="rect">
            <a:avLst/>
          </a:prstGeom>
        </p:spPr>
      </p:pic>
      <p:pic>
        <p:nvPicPr>
          <p:cNvPr id="6" name="Picture 3" descr="C:\Users\Usuario\Documents\Docs JMSS\Proyectos\Innovación docente\Stat Wars\2017_Stat Wars\2017_Graficos\R2D2.png">
            <a:extLst>
              <a:ext uri="{FF2B5EF4-FFF2-40B4-BE49-F238E27FC236}">
                <a16:creationId xmlns:a16="http://schemas.microsoft.com/office/drawing/2014/main" xmlns="" id="{674689A8-3920-BE4E-9FEB-BD9343F71E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 rot="893938" flipH="1">
            <a:off x="16130268" y="-19996"/>
            <a:ext cx="6472617" cy="426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3 Rectángulo">
            <a:extLst>
              <a:ext uri="{FF2B5EF4-FFF2-40B4-BE49-F238E27FC236}">
                <a16:creationId xmlns:a16="http://schemas.microsoft.com/office/drawing/2014/main" xmlns="" id="{C0C6A96F-A46F-1042-BD04-18E526288C8E}"/>
              </a:ext>
            </a:extLst>
          </p:cNvPr>
          <p:cNvSpPr/>
          <p:nvPr/>
        </p:nvSpPr>
        <p:spPr>
          <a:xfrm>
            <a:off x="7061200" y="884694"/>
            <a:ext cx="5421447" cy="1006642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30067" tIns="65034" rIns="130067" bIns="65034">
            <a:spAutoFit/>
          </a:bodyPr>
          <a:lstStyle/>
          <a:p>
            <a:pPr algn="ctr"/>
            <a:r>
              <a:rPr lang="ca-ES" sz="5688" b="1" dirty="0">
                <a:solidFill>
                  <a:srgbClr val="005000"/>
                </a:solidFill>
              </a:rPr>
              <a:t>Sabies que...?                    </a:t>
            </a:r>
          </a:p>
        </p:txBody>
      </p:sp>
      <p:grpSp>
        <p:nvGrpSpPr>
          <p:cNvPr id="9" name="Agrupa 22">
            <a:extLst>
              <a:ext uri="{FF2B5EF4-FFF2-40B4-BE49-F238E27FC236}">
                <a16:creationId xmlns:a16="http://schemas.microsoft.com/office/drawing/2014/main" xmlns="" id="{46BE6FF0-FFD8-084D-AAFA-5DC3CC651197}"/>
              </a:ext>
            </a:extLst>
          </p:cNvPr>
          <p:cNvGrpSpPr>
            <a:grpSpLocks/>
          </p:cNvGrpSpPr>
          <p:nvPr/>
        </p:nvGrpSpPr>
        <p:grpSpPr bwMode="auto">
          <a:xfrm>
            <a:off x="125584" y="235076"/>
            <a:ext cx="4420189" cy="734017"/>
            <a:chOff x="8073261" y="446025"/>
            <a:chExt cx="4172193" cy="69389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5D61D8E4-DDA3-D24A-8891-A9C7D5BEB1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3261" y="616553"/>
              <a:ext cx="2925653" cy="35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Imatge 26">
              <a:extLst>
                <a:ext uri="{FF2B5EF4-FFF2-40B4-BE49-F238E27FC236}">
                  <a16:creationId xmlns:a16="http://schemas.microsoft.com/office/drawing/2014/main" xmlns="" id="{170F6C38-6BCE-9F49-8EE5-BC93D60D9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5149" y="446025"/>
              <a:ext cx="980305" cy="693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50175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7" name="Rectangle 5"/>
          <p:cNvSpPr>
            <a:spLocks noChangeArrowheads="1"/>
          </p:cNvSpPr>
          <p:nvPr/>
        </p:nvSpPr>
        <p:spPr bwMode="auto">
          <a:xfrm>
            <a:off x="1176863" y="1806420"/>
            <a:ext cx="11028815" cy="708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/>
            <a:r>
              <a:rPr lang="ca-ES" sz="3000" dirty="0">
                <a:latin typeface="Arial" pitchFamily="34" charset="0"/>
                <a:cs typeface="Arial" pitchFamily="34" charset="0"/>
              </a:rPr>
              <a:t>L’estadística és una disciplina molt antiga. Els egipcis (2400-2600 AC) ja recollien dades sobre collites, crescudes del Nil, població… Feien censos!!</a:t>
            </a:r>
          </a:p>
          <a:p>
            <a:endParaRPr lang="en-US" sz="3413" dirty="0"/>
          </a:p>
          <a:p>
            <a:endParaRPr lang="en-US" sz="3413" dirty="0"/>
          </a:p>
          <a:p>
            <a:endParaRPr lang="en-US" sz="3413" dirty="0"/>
          </a:p>
          <a:p>
            <a:endParaRPr lang="en-US" sz="3413" dirty="0"/>
          </a:p>
          <a:p>
            <a:endParaRPr lang="en-US" sz="3413" dirty="0"/>
          </a:p>
          <a:p>
            <a:endParaRPr lang="en-US" sz="3413" dirty="0"/>
          </a:p>
          <a:p>
            <a:endParaRPr lang="en-US" sz="3413" dirty="0"/>
          </a:p>
        </p:txBody>
      </p:sp>
      <p:pic>
        <p:nvPicPr>
          <p:cNvPr id="5" name="Picture 4" descr="escrib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7139" y="4263093"/>
            <a:ext cx="2969567" cy="4454351"/>
          </a:xfrm>
          <a:prstGeom prst="rect">
            <a:avLst/>
          </a:prstGeom>
        </p:spPr>
      </p:pic>
      <p:grpSp>
        <p:nvGrpSpPr>
          <p:cNvPr id="7" name="Agrupa 22">
            <a:extLst>
              <a:ext uri="{FF2B5EF4-FFF2-40B4-BE49-F238E27FC236}">
                <a16:creationId xmlns:a16="http://schemas.microsoft.com/office/drawing/2014/main" xmlns="" id="{1035B06E-5F9F-114D-BCA5-F2C0F0ED305E}"/>
              </a:ext>
            </a:extLst>
          </p:cNvPr>
          <p:cNvGrpSpPr>
            <a:grpSpLocks/>
          </p:cNvGrpSpPr>
          <p:nvPr/>
        </p:nvGrpSpPr>
        <p:grpSpPr bwMode="auto">
          <a:xfrm>
            <a:off x="173939" y="150677"/>
            <a:ext cx="4420189" cy="734017"/>
            <a:chOff x="8073261" y="446025"/>
            <a:chExt cx="4172193" cy="69389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F67DB63-F4D1-2047-9500-42661459E9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3261" y="616553"/>
              <a:ext cx="2925653" cy="35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Imatge 26">
              <a:extLst>
                <a:ext uri="{FF2B5EF4-FFF2-40B4-BE49-F238E27FC236}">
                  <a16:creationId xmlns:a16="http://schemas.microsoft.com/office/drawing/2014/main" xmlns="" id="{1A55E9F0-51CF-CC4A-AD68-6A40E3C10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5149" y="446025"/>
              <a:ext cx="980305" cy="693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3 Rectángulo">
            <a:extLst>
              <a:ext uri="{FF2B5EF4-FFF2-40B4-BE49-F238E27FC236}">
                <a16:creationId xmlns:a16="http://schemas.microsoft.com/office/drawing/2014/main" xmlns="" id="{C0C6A96F-A46F-1042-BD04-18E526288C8E}"/>
              </a:ext>
            </a:extLst>
          </p:cNvPr>
          <p:cNvSpPr/>
          <p:nvPr/>
        </p:nvSpPr>
        <p:spPr>
          <a:xfrm>
            <a:off x="7061200" y="884694"/>
            <a:ext cx="5421447" cy="1006642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30067" tIns="65034" rIns="130067" bIns="65034">
            <a:spAutoFit/>
          </a:bodyPr>
          <a:lstStyle/>
          <a:p>
            <a:pPr algn="ctr"/>
            <a:r>
              <a:rPr lang="ca-ES" sz="5688" b="1" dirty="0">
                <a:solidFill>
                  <a:srgbClr val="005000"/>
                </a:solidFill>
              </a:rPr>
              <a:t>Sabies que...?                    </a:t>
            </a:r>
          </a:p>
        </p:txBody>
      </p:sp>
      <p:pic>
        <p:nvPicPr>
          <p:cNvPr id="10" name="Picture 2" descr="Resultat d'imatges de egipcio ovejas">
            <a:extLst>
              <a:ext uri="{FF2B5EF4-FFF2-40B4-BE49-F238E27FC236}">
                <a16:creationId xmlns:a16="http://schemas.microsoft.com/office/drawing/2014/main" xmlns="" id="{4AB0B7FA-6703-804A-9DBC-8BDE2BDE1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36417" y="4706426"/>
            <a:ext cx="5476846" cy="31454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0032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7" name="Rectangle 5"/>
          <p:cNvSpPr>
            <a:spLocks noChangeArrowheads="1"/>
          </p:cNvSpPr>
          <p:nvPr/>
        </p:nvSpPr>
        <p:spPr bwMode="auto">
          <a:xfrm>
            <a:off x="845965" y="5288123"/>
            <a:ext cx="11233612" cy="3836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/>
            <a:r>
              <a:rPr lang="ca-ES" sz="3000" dirty="0">
                <a:latin typeface="Arial" pitchFamily="34" charset="0"/>
                <a:cs typeface="Arial" pitchFamily="34" charset="0"/>
              </a:rPr>
              <a:t>A Platea durant la guerra del Peloponès (479 AC) els atacants van calcular l'altura de les muralles de la ciutat fent un recompte del nombre de maons. </a:t>
            </a:r>
          </a:p>
          <a:p>
            <a:pPr algn="just"/>
            <a:endParaRPr lang="ca-ES" sz="30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ca-ES" sz="3000" dirty="0">
                <a:latin typeface="Arial" pitchFamily="34" charset="0"/>
                <a:cs typeface="Arial" pitchFamily="34" charset="0"/>
              </a:rPr>
              <a:t>El comptatge ho van repetir diversos soldats i multiplicant la moda per l'amplada d'un maó es va calcular la longitud de l'escala necessària per escalar la muralla.</a:t>
            </a:r>
          </a:p>
        </p:txBody>
      </p:sp>
      <p:pic>
        <p:nvPicPr>
          <p:cNvPr id="7" name="Picture 6" descr="plate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970" y="2035062"/>
            <a:ext cx="5959806" cy="3253061"/>
          </a:xfrm>
          <a:prstGeom prst="rect">
            <a:avLst/>
          </a:prstGeom>
        </p:spPr>
      </p:pic>
      <p:sp>
        <p:nvSpPr>
          <p:cNvPr id="6" name="3 Rectángulo">
            <a:extLst>
              <a:ext uri="{FF2B5EF4-FFF2-40B4-BE49-F238E27FC236}">
                <a16:creationId xmlns:a16="http://schemas.microsoft.com/office/drawing/2014/main" xmlns="" id="{B952BF94-DB71-5444-91F4-AB18B9791E72}"/>
              </a:ext>
            </a:extLst>
          </p:cNvPr>
          <p:cNvSpPr/>
          <p:nvPr/>
        </p:nvSpPr>
        <p:spPr>
          <a:xfrm>
            <a:off x="5022576" y="884694"/>
            <a:ext cx="7980771" cy="1006642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30067" tIns="65034" rIns="130067" bIns="65034">
            <a:spAutoFit/>
          </a:bodyPr>
          <a:lstStyle/>
          <a:p>
            <a:pPr algn="ctr"/>
            <a:r>
              <a:rPr lang="ca-ES" sz="5688" b="1" dirty="0">
                <a:solidFill>
                  <a:srgbClr val="005000"/>
                </a:solidFill>
              </a:rPr>
              <a:t>Sabies que…?                    </a:t>
            </a:r>
          </a:p>
        </p:txBody>
      </p:sp>
      <p:grpSp>
        <p:nvGrpSpPr>
          <p:cNvPr id="8" name="Agrupa 22">
            <a:extLst>
              <a:ext uri="{FF2B5EF4-FFF2-40B4-BE49-F238E27FC236}">
                <a16:creationId xmlns:a16="http://schemas.microsoft.com/office/drawing/2014/main" xmlns="" id="{9FE04012-53C7-5443-AB4B-2D776379F5B3}"/>
              </a:ext>
            </a:extLst>
          </p:cNvPr>
          <p:cNvGrpSpPr>
            <a:grpSpLocks/>
          </p:cNvGrpSpPr>
          <p:nvPr/>
        </p:nvGrpSpPr>
        <p:grpSpPr bwMode="auto">
          <a:xfrm>
            <a:off x="192989" y="150677"/>
            <a:ext cx="4420189" cy="734017"/>
            <a:chOff x="8073261" y="446025"/>
            <a:chExt cx="4172193" cy="69389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661EF71-A4BB-D44A-9CD1-91547AF2B7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3261" y="616553"/>
              <a:ext cx="2925653" cy="35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Imatge 26">
              <a:extLst>
                <a:ext uri="{FF2B5EF4-FFF2-40B4-BE49-F238E27FC236}">
                  <a16:creationId xmlns:a16="http://schemas.microsoft.com/office/drawing/2014/main" xmlns="" id="{4C2B0DBD-D6CC-F146-8E41-6F49A09E8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5149" y="446025"/>
              <a:ext cx="980305" cy="693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19195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Rectángulo"/>
          <p:cNvSpPr/>
          <p:nvPr/>
        </p:nvSpPr>
        <p:spPr>
          <a:xfrm>
            <a:off x="4754275" y="2784069"/>
            <a:ext cx="7987112" cy="44069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30067" tIns="65034" rIns="130067" bIns="65034" rtlCol="0" anchor="ctr"/>
          <a:lstStyle/>
          <a:p>
            <a:pPr algn="just"/>
            <a:r>
              <a:rPr lang="ca-ES" sz="2844" b="1" dirty="0"/>
              <a:t>L’ESTADÍSTICA ÉS UNA DE LES DISCIPLINES MÉS DEMANDADES Al MERCAT LABORAL</a:t>
            </a:r>
            <a:endParaRPr lang="ca-ES" sz="3200" b="1" dirty="0"/>
          </a:p>
          <a:p>
            <a:pPr algn="just"/>
            <a:r>
              <a:rPr lang="ca-ES" sz="3200" dirty="0"/>
              <a:t/>
            </a:r>
            <a:br>
              <a:rPr lang="ca-ES" sz="3200" dirty="0"/>
            </a:br>
            <a:r>
              <a:rPr lang="ca-ES" sz="3200" dirty="0"/>
              <a:t>Les empreses disposen d'enormes bases de dades (Big Data) que necessiten analitzar per prendre decisions òptimes que millorin les seves ofertes i els seus beneficis.</a:t>
            </a:r>
            <a:br>
              <a:rPr lang="ca-ES" sz="3200" dirty="0"/>
            </a:br>
            <a:r>
              <a:rPr lang="ca-ES" sz="3200" dirty="0"/>
              <a:t/>
            </a:r>
            <a:br>
              <a:rPr lang="ca-ES" sz="3200" dirty="0"/>
            </a:br>
            <a:r>
              <a:rPr lang="ca-ES" sz="3200" dirty="0"/>
              <a:t>Internet proporciona informació d'interès per a milions d'empreses que desitgen conèixer a clients i usuaris.</a:t>
            </a:r>
            <a:endParaRPr lang="es-ES" sz="3200" dirty="0"/>
          </a:p>
        </p:txBody>
      </p:sp>
      <p:pic>
        <p:nvPicPr>
          <p:cNvPr id="2052" name="Picture 4" descr="http://estadistica.edu.umh.es/wp-content/uploads/sites/316/2016/05/1463746594_042448_1463759609_sumario_normal_recorte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57"/>
          <a:stretch/>
        </p:blipFill>
        <p:spPr bwMode="auto">
          <a:xfrm>
            <a:off x="370675" y="3115416"/>
            <a:ext cx="4185353" cy="232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paravivirenirlanda.com/wp-content/uploads/2017/04/sobre-la-entrevista-de-trabajo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1" b="11514"/>
          <a:stretch/>
        </p:blipFill>
        <p:spPr bwMode="auto">
          <a:xfrm>
            <a:off x="371075" y="5437814"/>
            <a:ext cx="4184953" cy="273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Llamada ovalada"/>
          <p:cNvSpPr/>
          <p:nvPr/>
        </p:nvSpPr>
        <p:spPr>
          <a:xfrm>
            <a:off x="1472648" y="5262923"/>
            <a:ext cx="1723650" cy="868109"/>
          </a:xfrm>
          <a:prstGeom prst="wedgeEllipseCallout">
            <a:avLst>
              <a:gd name="adj1" fmla="val -44216"/>
              <a:gd name="adj2" fmla="val 93985"/>
            </a:avLst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s-ES" sz="1706" dirty="0" err="1">
                <a:solidFill>
                  <a:srgbClr val="FF0000"/>
                </a:solidFill>
              </a:rPr>
              <a:t>Graduat</a:t>
            </a:r>
            <a:r>
              <a:rPr lang="es-ES" sz="1706" dirty="0">
                <a:solidFill>
                  <a:srgbClr val="FF0000"/>
                </a:solidFill>
              </a:rPr>
              <a:t> en</a:t>
            </a:r>
          </a:p>
          <a:p>
            <a:pPr algn="ctr"/>
            <a:r>
              <a:rPr lang="es-ES" sz="1706" dirty="0">
                <a:solidFill>
                  <a:srgbClr val="FF0000"/>
                </a:solidFill>
              </a:rPr>
              <a:t>Estadística</a:t>
            </a:r>
          </a:p>
        </p:txBody>
      </p:sp>
      <p:sp>
        <p:nvSpPr>
          <p:cNvPr id="17" name="16 Llamada ovalada"/>
          <p:cNvSpPr/>
          <p:nvPr/>
        </p:nvSpPr>
        <p:spPr>
          <a:xfrm>
            <a:off x="2393935" y="6322955"/>
            <a:ext cx="546610" cy="868109"/>
          </a:xfrm>
          <a:prstGeom prst="wedgeEllipseCallout">
            <a:avLst>
              <a:gd name="adj1" fmla="val 138934"/>
              <a:gd name="adj2" fmla="val -43738"/>
            </a:avLst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s-ES" sz="1706" dirty="0">
                <a:solidFill>
                  <a:srgbClr val="FF0000"/>
                </a:solidFill>
              </a:rPr>
              <a:t>Ok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440E1FA-1E21-444B-9721-C4BB6A517D7B}"/>
              </a:ext>
            </a:extLst>
          </p:cNvPr>
          <p:cNvSpPr txBox="1"/>
          <p:nvPr/>
        </p:nvSpPr>
        <p:spPr>
          <a:xfrm>
            <a:off x="4834485" y="7937300"/>
            <a:ext cx="81853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000" b="1" dirty="0">
                <a:solidFill>
                  <a:srgbClr val="008000"/>
                </a:solidFill>
                <a:latin typeface="+mj-lt"/>
                <a:cs typeface="Arial" pitchFamily="34" charset="0"/>
              </a:rPr>
              <a:t>Y el 97% dels nostres graduats </a:t>
            </a:r>
            <a:r>
              <a:rPr lang="ca-ES" sz="3000" b="1" dirty="0" err="1">
                <a:solidFill>
                  <a:srgbClr val="008000"/>
                </a:solidFill>
                <a:latin typeface="+mj-lt"/>
                <a:cs typeface="Arial" pitchFamily="34" charset="0"/>
              </a:rPr>
              <a:t>están</a:t>
            </a:r>
            <a:r>
              <a:rPr lang="ca-ES" sz="3000" b="1" dirty="0">
                <a:solidFill>
                  <a:srgbClr val="008000"/>
                </a:solidFill>
                <a:latin typeface="+mj-lt"/>
                <a:cs typeface="Arial" pitchFamily="34" charset="0"/>
              </a:rPr>
              <a:t> </a:t>
            </a:r>
            <a:r>
              <a:rPr lang="ca-ES" sz="3000" b="1" dirty="0" err="1">
                <a:solidFill>
                  <a:srgbClr val="008000"/>
                </a:solidFill>
                <a:latin typeface="+mj-lt"/>
                <a:cs typeface="Arial" pitchFamily="34" charset="0"/>
              </a:rPr>
              <a:t>trabellant</a:t>
            </a:r>
            <a:r>
              <a:rPr lang="ca-ES" sz="3000" b="1" dirty="0">
                <a:solidFill>
                  <a:srgbClr val="008000"/>
                </a:solidFill>
                <a:latin typeface="+mj-lt"/>
                <a:cs typeface="Arial" pitchFamily="34" charset="0"/>
              </a:rPr>
              <a:t>!</a:t>
            </a:r>
          </a:p>
        </p:txBody>
      </p:sp>
      <p:grpSp>
        <p:nvGrpSpPr>
          <p:cNvPr id="19" name="Agrupa 22">
            <a:extLst>
              <a:ext uri="{FF2B5EF4-FFF2-40B4-BE49-F238E27FC236}">
                <a16:creationId xmlns:a16="http://schemas.microsoft.com/office/drawing/2014/main" xmlns="" id="{82531D11-7C00-C34C-B8ED-26F741141854}"/>
              </a:ext>
            </a:extLst>
          </p:cNvPr>
          <p:cNvGrpSpPr>
            <a:grpSpLocks/>
          </p:cNvGrpSpPr>
          <p:nvPr/>
        </p:nvGrpSpPr>
        <p:grpSpPr bwMode="auto">
          <a:xfrm>
            <a:off x="183840" y="0"/>
            <a:ext cx="4420189" cy="734017"/>
            <a:chOff x="8073261" y="446025"/>
            <a:chExt cx="4172193" cy="69389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52162C5-6C2E-654A-B65D-A7D62777B6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3261" y="616553"/>
              <a:ext cx="2925653" cy="35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Imatge 26">
              <a:extLst>
                <a:ext uri="{FF2B5EF4-FFF2-40B4-BE49-F238E27FC236}">
                  <a16:creationId xmlns:a16="http://schemas.microsoft.com/office/drawing/2014/main" xmlns="" id="{1B2714F4-865D-6B48-B538-62E919EBB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5149" y="446025"/>
              <a:ext cx="980305" cy="693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3 Rectángulo">
            <a:extLst>
              <a:ext uri="{FF2B5EF4-FFF2-40B4-BE49-F238E27FC236}">
                <a16:creationId xmlns:a16="http://schemas.microsoft.com/office/drawing/2014/main" xmlns="" id="{C0C6A96F-A46F-1042-BD04-18E526288C8E}"/>
              </a:ext>
            </a:extLst>
          </p:cNvPr>
          <p:cNvSpPr/>
          <p:nvPr/>
        </p:nvSpPr>
        <p:spPr>
          <a:xfrm>
            <a:off x="7061200" y="884694"/>
            <a:ext cx="5421447" cy="1006642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30067" tIns="65034" rIns="130067" bIns="65034">
            <a:spAutoFit/>
          </a:bodyPr>
          <a:lstStyle/>
          <a:p>
            <a:pPr algn="ctr"/>
            <a:r>
              <a:rPr lang="ca-ES" sz="5688" b="1" dirty="0">
                <a:solidFill>
                  <a:srgbClr val="005000"/>
                </a:solidFill>
              </a:rPr>
              <a:t>Sabies que...?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983327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4743449" y="3211367"/>
            <a:ext cx="7468397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3000" dirty="0">
                <a:latin typeface="Arial" pitchFamily="34" charset="0"/>
                <a:cs typeface="Arial" pitchFamily="34" charset="0"/>
              </a:rPr>
              <a:t>Juan </a:t>
            </a:r>
            <a:r>
              <a:rPr lang="ca-ES" sz="3000" dirty="0" err="1">
                <a:latin typeface="Arial" pitchFamily="34" charset="0"/>
                <a:cs typeface="Arial" pitchFamily="34" charset="0"/>
              </a:rPr>
              <a:t>Lerma</a:t>
            </a:r>
            <a:r>
              <a:rPr lang="ca-ES" sz="3000" dirty="0">
                <a:latin typeface="Arial" pitchFamily="34" charset="0"/>
                <a:cs typeface="Arial" pitchFamily="34" charset="0"/>
              </a:rPr>
              <a:t>, investigador de l'Institut de Neurociències d'Alacant, reconeix que molts científics tenen un coneixement estadístic "de pa sucat amb oli". </a:t>
            </a:r>
          </a:p>
          <a:p>
            <a:pPr algn="just"/>
            <a:endParaRPr lang="ca-ES" sz="3000" dirty="0">
              <a:latin typeface="Arial" pitchFamily="34" charset="0"/>
              <a:cs typeface="Arial" pitchFamily="34" charset="0"/>
            </a:endParaRPr>
          </a:p>
          <a:p>
            <a:pPr algn="just"/>
            <a:endParaRPr lang="ca-ES" sz="30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ca-ES" sz="3000" dirty="0">
                <a:latin typeface="Arial" pitchFamily="34" charset="0"/>
                <a:cs typeface="Arial" pitchFamily="34" charset="0"/>
              </a:rPr>
              <a:t>"</a:t>
            </a:r>
            <a:r>
              <a:rPr lang="ca-ES" sz="3000" dirty="0">
                <a:latin typeface="Arial" pitchFamily="34" charset="0"/>
                <a:cs typeface="Arial" pitchFamily="34" charset="0"/>
                <a:hlinkClick r:id="rId2"/>
              </a:rPr>
              <a:t>Jo sóc editor de la revista Neuroscience, rebo uns 2000 estudis cada any, i veig una deficiència general en el tractament de les dades estadístiques”</a:t>
            </a:r>
            <a:endParaRPr lang="en-US" sz="3697" dirty="0">
              <a:hlinkClick r:id="rId2"/>
            </a:endParaRPr>
          </a:p>
          <a:p>
            <a:pPr algn="ctr"/>
            <a:endParaRPr lang="en-US" sz="3000" dirty="0">
              <a:latin typeface="Arial" pitchFamily="34" charset="0"/>
              <a:cs typeface="Arial" pitchFamily="34" charset="0"/>
            </a:endParaRPr>
          </a:p>
          <a:p>
            <a:pPr algn="ctr"/>
            <a:endParaRPr lang="es-ES" sz="3200" dirty="0"/>
          </a:p>
          <a:p>
            <a:pPr algn="ctr"/>
            <a:endParaRPr lang="en-US" sz="3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4 Rectángulo">
            <a:extLst>
              <a:ext uri="{FF2B5EF4-FFF2-40B4-BE49-F238E27FC236}">
                <a16:creationId xmlns:a16="http://schemas.microsoft.com/office/drawing/2014/main" xmlns="" id="{6C9F92E1-4C38-ED44-9D4F-2987925953A4}"/>
              </a:ext>
            </a:extLst>
          </p:cNvPr>
          <p:cNvSpPr/>
          <p:nvPr/>
        </p:nvSpPr>
        <p:spPr>
          <a:xfrm>
            <a:off x="2378329" y="2228969"/>
            <a:ext cx="892263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3800" b="1" dirty="0">
                <a:solidFill>
                  <a:srgbClr val="009933"/>
                </a:solidFill>
                <a:latin typeface="Arial" pitchFamily="34" charset="0"/>
                <a:cs typeface="Arial" pitchFamily="34" charset="0"/>
              </a:rPr>
              <a:t>És essencial l’estadística a la ciència!</a:t>
            </a:r>
          </a:p>
        </p:txBody>
      </p:sp>
      <p:pic>
        <p:nvPicPr>
          <p:cNvPr id="10" name="Picture 2" descr="Image result for nature journal">
            <a:hlinkClick r:id="rId3"/>
            <a:extLst>
              <a:ext uri="{FF2B5EF4-FFF2-40B4-BE49-F238E27FC236}">
                <a16:creationId xmlns:a16="http://schemas.microsoft.com/office/drawing/2014/main" xmlns="" id="{291E485D-7F85-634D-ACB6-E7387F147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3211366"/>
            <a:ext cx="3708400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5736C3D-A33F-BC47-A716-BF63D6674F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903" y="3211366"/>
            <a:ext cx="4066653" cy="5497513"/>
          </a:xfrm>
          <a:prstGeom prst="rect">
            <a:avLst/>
          </a:prstGeom>
        </p:spPr>
      </p:pic>
      <p:grpSp>
        <p:nvGrpSpPr>
          <p:cNvPr id="13" name="Agrupa 22">
            <a:extLst>
              <a:ext uri="{FF2B5EF4-FFF2-40B4-BE49-F238E27FC236}">
                <a16:creationId xmlns:a16="http://schemas.microsoft.com/office/drawing/2014/main" xmlns="" id="{7318E399-55D7-F741-BEE6-C14B7CA97781}"/>
              </a:ext>
            </a:extLst>
          </p:cNvPr>
          <p:cNvGrpSpPr>
            <a:grpSpLocks/>
          </p:cNvGrpSpPr>
          <p:nvPr/>
        </p:nvGrpSpPr>
        <p:grpSpPr bwMode="auto">
          <a:xfrm>
            <a:off x="157367" y="292585"/>
            <a:ext cx="4420189" cy="734017"/>
            <a:chOff x="8073261" y="446025"/>
            <a:chExt cx="4172193" cy="69389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F5ED7974-B5C6-B34A-9DD7-F89D11B187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3261" y="616553"/>
              <a:ext cx="2925653" cy="35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Imatge 26">
              <a:extLst>
                <a:ext uri="{FF2B5EF4-FFF2-40B4-BE49-F238E27FC236}">
                  <a16:creationId xmlns:a16="http://schemas.microsoft.com/office/drawing/2014/main" xmlns="" id="{0A2A3A58-F137-3E44-BAED-DA3DCC745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5149" y="446025"/>
              <a:ext cx="980305" cy="693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3 Rectángulo">
            <a:extLst>
              <a:ext uri="{FF2B5EF4-FFF2-40B4-BE49-F238E27FC236}">
                <a16:creationId xmlns:a16="http://schemas.microsoft.com/office/drawing/2014/main" xmlns="" id="{C0C6A96F-A46F-1042-BD04-18E526288C8E}"/>
              </a:ext>
            </a:extLst>
          </p:cNvPr>
          <p:cNvSpPr/>
          <p:nvPr/>
        </p:nvSpPr>
        <p:spPr>
          <a:xfrm>
            <a:off x="7061200" y="884694"/>
            <a:ext cx="5421447" cy="1006642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30067" tIns="65034" rIns="130067" bIns="65034">
            <a:spAutoFit/>
          </a:bodyPr>
          <a:lstStyle/>
          <a:p>
            <a:pPr algn="ctr"/>
            <a:r>
              <a:rPr lang="ca-ES" sz="5688" b="1" dirty="0">
                <a:solidFill>
                  <a:srgbClr val="005000"/>
                </a:solidFill>
              </a:rPr>
              <a:t>Sabies que...?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417815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10"/>
          <p:cNvSpPr>
            <a:spLocks noChangeArrowheads="1"/>
          </p:cNvSpPr>
          <p:nvPr/>
        </p:nvSpPr>
        <p:spPr bwMode="auto">
          <a:xfrm>
            <a:off x="1960480" y="1625600"/>
            <a:ext cx="8915400" cy="74676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anchor="ctr"/>
          <a:lstStyle/>
          <a:p>
            <a:endParaRPr lang="es-ES_tradnl" sz="6257">
              <a:solidFill>
                <a:srgbClr val="052A41"/>
              </a:solidFill>
              <a:latin typeface="Tahoma" pitchFamily="34" charset="0"/>
            </a:endParaRPr>
          </a:p>
        </p:txBody>
      </p:sp>
      <p:sp>
        <p:nvSpPr>
          <p:cNvPr id="354315" name="Rectangle 11"/>
          <p:cNvSpPr>
            <a:spLocks noChangeArrowheads="1"/>
          </p:cNvSpPr>
          <p:nvPr/>
        </p:nvSpPr>
        <p:spPr bwMode="auto">
          <a:xfrm>
            <a:off x="1483179" y="2216793"/>
            <a:ext cx="10517702" cy="532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982" b="1" dirty="0">
              <a:solidFill>
                <a:srgbClr val="008000"/>
              </a:solidFill>
              <a:latin typeface="Tahoma" pitchFamily="34" charset="0"/>
            </a:endParaRPr>
          </a:p>
          <a:p>
            <a:pPr algn="just"/>
            <a:endParaRPr lang="en-US" sz="3697" dirty="0">
              <a:latin typeface="Arial" charset="0"/>
              <a:ea typeface="Arial" charset="0"/>
              <a:cs typeface="Arial" charset="0"/>
            </a:endParaRPr>
          </a:p>
          <a:p>
            <a:endParaRPr lang="en-US" sz="3697" dirty="0">
              <a:latin typeface="Tahoma" pitchFamily="34" charset="0"/>
            </a:endParaRPr>
          </a:p>
          <a:p>
            <a:endParaRPr lang="ca-ES" sz="1706" dirty="0">
              <a:latin typeface="Tahom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9817" y="1797275"/>
            <a:ext cx="9073280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3000" dirty="0">
                <a:latin typeface="Arial" pitchFamily="34" charset="0"/>
                <a:cs typeface="Arial" pitchFamily="34" charset="0"/>
              </a:rPr>
              <a:t>Els matemàtics </a:t>
            </a:r>
            <a:r>
              <a:rPr lang="ca-ES" sz="3000" b="1" dirty="0">
                <a:solidFill>
                  <a:srgbClr val="009933"/>
                </a:solidFill>
                <a:latin typeface="Arial" pitchFamily="34" charset="0"/>
                <a:cs typeface="Arial" pitchFamily="34" charset="0"/>
              </a:rPr>
              <a:t>Cox (</a:t>
            </a:r>
            <a:r>
              <a:rPr lang="ca-ES" sz="3000" b="1" dirty="0" err="1">
                <a:solidFill>
                  <a:srgbClr val="009933"/>
                </a:solidFill>
                <a:latin typeface="Arial" pitchFamily="34" charset="0"/>
                <a:cs typeface="Arial" pitchFamily="34" charset="0"/>
              </a:rPr>
              <a:t>Oxford</a:t>
            </a:r>
            <a:r>
              <a:rPr lang="ca-ES" sz="3000" b="1" dirty="0">
                <a:solidFill>
                  <a:srgbClr val="009933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ca-ES" sz="3000" dirty="0">
                <a:latin typeface="Arial" pitchFamily="34" charset="0"/>
                <a:cs typeface="Arial" pitchFamily="34" charset="0"/>
              </a:rPr>
              <a:t> i </a:t>
            </a:r>
            <a:r>
              <a:rPr lang="ca-ES" sz="3000" b="1" dirty="0" err="1">
                <a:solidFill>
                  <a:srgbClr val="009933"/>
                </a:solidFill>
                <a:latin typeface="Arial" pitchFamily="34" charset="0"/>
                <a:cs typeface="Arial" pitchFamily="34" charset="0"/>
              </a:rPr>
              <a:t>Efron</a:t>
            </a:r>
            <a:r>
              <a:rPr lang="ca-E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ca-ES" sz="3000" b="1" dirty="0">
                <a:solidFill>
                  <a:srgbClr val="009933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a-ES" sz="3000" b="1" dirty="0" err="1">
                <a:solidFill>
                  <a:srgbClr val="009933"/>
                </a:solidFill>
                <a:latin typeface="Arial" pitchFamily="34" charset="0"/>
                <a:cs typeface="Arial" pitchFamily="34" charset="0"/>
              </a:rPr>
              <a:t>Stanford</a:t>
            </a:r>
            <a:r>
              <a:rPr lang="ca-ES" sz="3000" b="1" dirty="0">
                <a:solidFill>
                  <a:srgbClr val="009933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ca-ES" sz="3000" dirty="0">
                <a:latin typeface="Arial" pitchFamily="34" charset="0"/>
                <a:cs typeface="Arial" pitchFamily="34" charset="0"/>
              </a:rPr>
              <a:t> , guardonats el 2017 amb el  </a:t>
            </a:r>
            <a:r>
              <a:rPr lang="ca-ES" sz="3200" dirty="0">
                <a:hlinkClick r:id="rId3"/>
              </a:rPr>
              <a:t>Premio Fronteras del Conocimiento de la Fundación BBVA</a:t>
            </a:r>
            <a:r>
              <a:rPr lang="ca-ES" sz="3200" dirty="0"/>
              <a:t> en Ciències Bàsiques </a:t>
            </a:r>
            <a:r>
              <a:rPr lang="ca-ES" sz="3000" b="1" dirty="0">
                <a:latin typeface="Arial" pitchFamily="34" charset="0"/>
                <a:cs typeface="Arial" pitchFamily="34" charset="0"/>
              </a:rPr>
              <a:t>opinen que no només els seus mètodes, sinó l'estadística en general, continuarà sent clau en el desenvolupament científic dels proper anys, especialment dins de l'àrea del </a:t>
            </a:r>
            <a:r>
              <a:rPr lang="ca-ES" sz="3000" b="1" i="1" dirty="0">
                <a:latin typeface="Arial" pitchFamily="34" charset="0"/>
                <a:cs typeface="Arial" pitchFamily="34" charset="0"/>
              </a:rPr>
              <a:t>Big Data</a:t>
            </a:r>
            <a:r>
              <a:rPr lang="ca-ES" sz="3000" b="1" dirty="0">
                <a:latin typeface="Arial" pitchFamily="34" charset="0"/>
                <a:cs typeface="Arial" pitchFamily="34" charset="0"/>
              </a:rPr>
              <a:t>.</a:t>
            </a:r>
            <a:r>
              <a:rPr lang="ca-ES" sz="300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endParaRPr lang="es-ES" sz="30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ca-ES" sz="3000" dirty="0">
                <a:latin typeface="Arial" pitchFamily="34" charset="0"/>
                <a:cs typeface="Arial" pitchFamily="34" charset="0"/>
              </a:rPr>
              <a:t>L' </a:t>
            </a:r>
            <a:r>
              <a:rPr lang="ca-ES" sz="3000" b="1" dirty="0" err="1">
                <a:solidFill>
                  <a:srgbClr val="009933"/>
                </a:solidFill>
                <a:latin typeface="Arial" pitchFamily="34" charset="0"/>
                <a:cs typeface="Arial" pitchFamily="34" charset="0"/>
              </a:rPr>
              <a:t>Efron</a:t>
            </a:r>
            <a:r>
              <a:rPr lang="ca-ES" sz="3000" dirty="0">
                <a:latin typeface="Arial" pitchFamily="34" charset="0"/>
                <a:cs typeface="Arial" pitchFamily="34" charset="0"/>
              </a:rPr>
              <a:t> aposta especialment per la </a:t>
            </a:r>
            <a:r>
              <a:rPr lang="ca-ES" sz="3000" i="1" dirty="0">
                <a:latin typeface="Arial" pitchFamily="34" charset="0"/>
                <a:cs typeface="Arial" pitchFamily="34" charset="0"/>
              </a:rPr>
              <a:t>data </a:t>
            </a:r>
            <a:r>
              <a:rPr lang="ca-ES" sz="3000" i="1" dirty="0" err="1">
                <a:latin typeface="Arial" pitchFamily="34" charset="0"/>
                <a:cs typeface="Arial" pitchFamily="34" charset="0"/>
              </a:rPr>
              <a:t>science</a:t>
            </a:r>
            <a:r>
              <a:rPr lang="ca-ES" sz="3000" dirty="0">
                <a:latin typeface="Arial" pitchFamily="34" charset="0"/>
                <a:cs typeface="Arial" pitchFamily="34" charset="0"/>
              </a:rPr>
              <a:t>, és a dir, la construcció de bases de dades massives. "Això ens permetrà analitzar a fons tota la informació sobre una malaltia, per exemple, per desenvolupar tractaments més eficaços”</a:t>
            </a:r>
          </a:p>
          <a:p>
            <a:pPr algn="just"/>
            <a:endParaRPr lang="en-US" sz="30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3000" dirty="0">
                <a:latin typeface="Arial" pitchFamily="34" charset="0"/>
                <a:cs typeface="Arial" pitchFamily="34" charset="0"/>
                <a:hlinkClick r:id="rId4"/>
              </a:rPr>
              <a:t>http://elpais.com/elpais/2017/01/24/ciencia/1485257497_740829.html</a:t>
            </a:r>
            <a:endParaRPr lang="en-US" sz="3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32400" y="4953000"/>
            <a:ext cx="1847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204" y="2933700"/>
            <a:ext cx="2408704" cy="22655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204" y="5703342"/>
            <a:ext cx="2445684" cy="1975105"/>
          </a:xfrm>
          <a:prstGeom prst="rect">
            <a:avLst/>
          </a:prstGeom>
        </p:spPr>
      </p:pic>
      <p:grpSp>
        <p:nvGrpSpPr>
          <p:cNvPr id="12" name="Agrupa 22">
            <a:extLst>
              <a:ext uri="{FF2B5EF4-FFF2-40B4-BE49-F238E27FC236}">
                <a16:creationId xmlns:a16="http://schemas.microsoft.com/office/drawing/2014/main" xmlns="" id="{4EA6EBE0-FAFF-664E-A7D0-3D534ED60077}"/>
              </a:ext>
            </a:extLst>
          </p:cNvPr>
          <p:cNvGrpSpPr>
            <a:grpSpLocks/>
          </p:cNvGrpSpPr>
          <p:nvPr/>
        </p:nvGrpSpPr>
        <p:grpSpPr bwMode="auto">
          <a:xfrm>
            <a:off x="212039" y="162571"/>
            <a:ext cx="4420189" cy="734017"/>
            <a:chOff x="8073261" y="446025"/>
            <a:chExt cx="4172193" cy="69389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45E13C52-F578-E84D-9BF4-742F298321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3261" y="616553"/>
              <a:ext cx="2925653" cy="35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atge 26">
              <a:extLst>
                <a:ext uri="{FF2B5EF4-FFF2-40B4-BE49-F238E27FC236}">
                  <a16:creationId xmlns:a16="http://schemas.microsoft.com/office/drawing/2014/main" xmlns="" id="{27E4DC3F-DD8F-DB49-8A78-D178A696A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5149" y="446025"/>
              <a:ext cx="980305" cy="693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3 Rectángulo">
            <a:extLst>
              <a:ext uri="{FF2B5EF4-FFF2-40B4-BE49-F238E27FC236}">
                <a16:creationId xmlns:a16="http://schemas.microsoft.com/office/drawing/2014/main" xmlns="" id="{C0C6A96F-A46F-1042-BD04-18E526288C8E}"/>
              </a:ext>
            </a:extLst>
          </p:cNvPr>
          <p:cNvSpPr/>
          <p:nvPr/>
        </p:nvSpPr>
        <p:spPr>
          <a:xfrm>
            <a:off x="7061200" y="592163"/>
            <a:ext cx="5421447" cy="1006642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30067" tIns="65034" rIns="130067" bIns="65034">
            <a:spAutoFit/>
          </a:bodyPr>
          <a:lstStyle/>
          <a:p>
            <a:pPr algn="ctr"/>
            <a:r>
              <a:rPr lang="ca-ES" sz="5688" b="1" dirty="0">
                <a:solidFill>
                  <a:srgbClr val="005000"/>
                </a:solidFill>
              </a:rPr>
              <a:t>Sabies que...?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291212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996845" y="459775"/>
            <a:ext cx="8006368" cy="1006642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30067" tIns="65034" rIns="130067" bIns="65034">
            <a:spAutoFit/>
          </a:bodyPr>
          <a:lstStyle/>
          <a:p>
            <a:pPr algn="ctr"/>
            <a:r>
              <a:rPr lang="ca-ES" sz="5688" b="1" dirty="0">
                <a:solidFill>
                  <a:srgbClr val="005000"/>
                </a:solidFill>
              </a:rPr>
              <a:t>Sabies que…?                    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57674" y="3100428"/>
            <a:ext cx="4198354" cy="505758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30067" tIns="65034" rIns="130067" bIns="65034" rtlCol="0" anchor="ctr"/>
          <a:lstStyle/>
          <a:p>
            <a:pPr algn="ctr"/>
            <a:r>
              <a:rPr lang="es-ES" sz="924" dirty="0"/>
              <a:t>Sustituir por</a:t>
            </a:r>
          </a:p>
          <a:p>
            <a:pPr algn="ctr"/>
            <a:r>
              <a:rPr lang="es-ES" sz="924" dirty="0"/>
              <a:t>una imagen</a:t>
            </a:r>
          </a:p>
        </p:txBody>
      </p:sp>
      <p:sp>
        <p:nvSpPr>
          <p:cNvPr id="23" name="22 Rectángulo"/>
          <p:cNvSpPr/>
          <p:nvPr/>
        </p:nvSpPr>
        <p:spPr>
          <a:xfrm>
            <a:off x="4678075" y="1737424"/>
            <a:ext cx="7987112" cy="773042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30067" tIns="65034" rIns="130067" bIns="65034" rtlCol="0" anchor="ctr"/>
          <a:lstStyle/>
          <a:p>
            <a:pPr algn="just"/>
            <a:endParaRPr lang="es-ES" sz="3200" dirty="0"/>
          </a:p>
          <a:p>
            <a:pPr marL="144453" indent="-144453" algn="just">
              <a:buFont typeface="Arial" panose="020B0604020202020204" pitchFamily="34" charset="0"/>
              <a:buChar char="•"/>
            </a:pPr>
            <a:r>
              <a:rPr lang="ca-ES" sz="3200" dirty="0">
                <a:latin typeface="Arial" pitchFamily="34" charset="0"/>
                <a:cs typeface="Arial" pitchFamily="34" charset="0"/>
              </a:rPr>
              <a:t>El virus del papil·loma humà és una malaltia sexual que pràcticament tota la població sexualment activa ha patit en algun moment a la seva vida. </a:t>
            </a:r>
          </a:p>
          <a:p>
            <a:pPr algn="just"/>
            <a:endParaRPr lang="es-ES" sz="3200" dirty="0">
              <a:latin typeface="Arial" pitchFamily="34" charset="0"/>
              <a:cs typeface="Arial" pitchFamily="34" charset="0"/>
            </a:endParaRPr>
          </a:p>
          <a:p>
            <a:pPr marL="144453" indent="-144453" algn="just">
              <a:buFont typeface="Arial" panose="020B0604020202020204" pitchFamily="34" charset="0"/>
              <a:buChar char="•"/>
            </a:pPr>
            <a:r>
              <a:rPr lang="ca-ES" sz="3200" dirty="0">
                <a:latin typeface="Arial" pitchFamily="34" charset="0"/>
                <a:cs typeface="Arial" pitchFamily="34" charset="0"/>
              </a:rPr>
              <a:t>En la gran majoria de casos no presenta cap simptomatologia, però en una petita proporció d’ells aquesta malaltia està relacionada amb certs càncers que apareixen temps després a l’exposició del virus.</a:t>
            </a:r>
          </a:p>
          <a:p>
            <a:pPr algn="just"/>
            <a:endParaRPr lang="es-ES" sz="3200" dirty="0">
              <a:latin typeface="Arial" pitchFamily="34" charset="0"/>
              <a:cs typeface="Arial" pitchFamily="34" charset="0"/>
            </a:endParaRPr>
          </a:p>
          <a:p>
            <a:pPr marL="144453" indent="-144453" algn="just">
              <a:buFont typeface="Arial" panose="020B0604020202020204" pitchFamily="34" charset="0"/>
              <a:buChar char="•"/>
            </a:pPr>
            <a:r>
              <a:rPr lang="ca-ES" sz="3200" dirty="0">
                <a:latin typeface="Arial" pitchFamily="34" charset="0"/>
                <a:cs typeface="Arial" pitchFamily="34" charset="0"/>
              </a:rPr>
              <a:t>Això fa penar que no tots els casos que es donen a la població no són diagnosticats, és a dir que la malaltia està </a:t>
            </a:r>
            <a:r>
              <a:rPr lang="ca-ES" sz="3200" b="1" dirty="0" err="1">
                <a:solidFill>
                  <a:srgbClr val="009933"/>
                </a:solidFill>
                <a:latin typeface="Arial" pitchFamily="34" charset="0"/>
                <a:cs typeface="Arial" pitchFamily="34" charset="0"/>
              </a:rPr>
              <a:t>infra</a:t>
            </a:r>
            <a:r>
              <a:rPr lang="ca-ES" sz="3200" b="1" dirty="0">
                <a:solidFill>
                  <a:srgbClr val="009933"/>
                </a:solidFill>
                <a:latin typeface="Arial" pitchFamily="34" charset="0"/>
                <a:cs typeface="Arial" pitchFamily="34" charset="0"/>
              </a:rPr>
              <a:t>-reportada</a:t>
            </a:r>
            <a:r>
              <a:rPr lang="ca-ES" sz="3200" dirty="0">
                <a:latin typeface="Arial" pitchFamily="34" charset="0"/>
                <a:cs typeface="Arial" pitchFamily="34" charset="0"/>
              </a:rPr>
              <a:t>.  </a:t>
            </a:r>
            <a:endParaRPr lang="es-ES" sz="3200" dirty="0">
              <a:latin typeface="Arial" pitchFamily="34" charset="0"/>
              <a:cs typeface="Arial" pitchFamily="34" charset="0"/>
            </a:endParaRPr>
          </a:p>
          <a:p>
            <a:pPr algn="just"/>
            <a:endParaRPr lang="es-ES" sz="3200" dirty="0"/>
          </a:p>
        </p:txBody>
      </p:sp>
      <p:pic>
        <p:nvPicPr>
          <p:cNvPr id="14" name="Picture 2" descr="20150311 Infografia Virus Del Papiloma Humano @Candidman">
            <a:extLst>
              <a:ext uri="{FF2B5EF4-FFF2-40B4-BE49-F238E27FC236}">
                <a16:creationId xmlns:a16="http://schemas.microsoft.com/office/drawing/2014/main" xmlns="" id="{DE068D6C-BF04-3C43-A5FA-033564479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77" y="3109635"/>
            <a:ext cx="4190750" cy="519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Agrupa 22">
            <a:extLst>
              <a:ext uri="{FF2B5EF4-FFF2-40B4-BE49-F238E27FC236}">
                <a16:creationId xmlns:a16="http://schemas.microsoft.com/office/drawing/2014/main" xmlns="" id="{49B967C1-AFED-A546-96AC-A95DE8BFA199}"/>
              </a:ext>
            </a:extLst>
          </p:cNvPr>
          <p:cNvGrpSpPr>
            <a:grpSpLocks/>
          </p:cNvGrpSpPr>
          <p:nvPr/>
        </p:nvGrpSpPr>
        <p:grpSpPr bwMode="auto">
          <a:xfrm>
            <a:off x="135838" y="229079"/>
            <a:ext cx="4420189" cy="734017"/>
            <a:chOff x="8073261" y="446025"/>
            <a:chExt cx="4172193" cy="69389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08B99897-F9A6-0749-BC4B-306F4BC15E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3261" y="616553"/>
              <a:ext cx="2925653" cy="35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Imatge 26">
              <a:extLst>
                <a:ext uri="{FF2B5EF4-FFF2-40B4-BE49-F238E27FC236}">
                  <a16:creationId xmlns:a16="http://schemas.microsoft.com/office/drawing/2014/main" xmlns="" id="{9DCCA575-7C97-F747-86CF-9ADB5ED91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5149" y="446025"/>
              <a:ext cx="980305" cy="693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64520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Rectángulo"/>
          <p:cNvSpPr/>
          <p:nvPr/>
        </p:nvSpPr>
        <p:spPr>
          <a:xfrm>
            <a:off x="4678075" y="3885002"/>
            <a:ext cx="7987112" cy="44069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30067" tIns="65034" rIns="130067" bIns="65034" rtlCol="0" anchor="ctr"/>
          <a:lstStyle/>
          <a:p>
            <a:pPr algn="just"/>
            <a:endParaRPr lang="es-ES" sz="2133" dirty="0"/>
          </a:p>
          <a:p>
            <a:pPr algn="just"/>
            <a:endParaRPr lang="es-ES" sz="2133" dirty="0"/>
          </a:p>
        </p:txBody>
      </p:sp>
      <p:pic>
        <p:nvPicPr>
          <p:cNvPr id="15" name="Picture 2" descr="F:\PhD\PereDavidAleAmanda\PereDavidAleAmanda\PereDavidAleAmanda\UltimaVersio\p16.png">
            <a:extLst>
              <a:ext uri="{FF2B5EF4-FFF2-40B4-BE49-F238E27FC236}">
                <a16:creationId xmlns:a16="http://schemas.microsoft.com/office/drawing/2014/main" xmlns="" id="{E208FA99-42B4-244E-8A74-B12FEB6B0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684" y="2598733"/>
            <a:ext cx="4867811" cy="361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 CuadroTexto">
            <a:extLst>
              <a:ext uri="{FF2B5EF4-FFF2-40B4-BE49-F238E27FC236}">
                <a16:creationId xmlns:a16="http://schemas.microsoft.com/office/drawing/2014/main" xmlns="" id="{7B9398FE-D5B0-434A-B264-15255E4A0DD7}"/>
              </a:ext>
            </a:extLst>
          </p:cNvPr>
          <p:cNvSpPr txBox="1"/>
          <p:nvPr/>
        </p:nvSpPr>
        <p:spPr>
          <a:xfrm>
            <a:off x="838093" y="1736443"/>
            <a:ext cx="5267489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4453" indent="-144453" algn="just">
              <a:buFont typeface="Arial" panose="020B0604020202020204" pitchFamily="34" charset="0"/>
              <a:buChar char="•"/>
            </a:pPr>
            <a:r>
              <a:rPr lang="ca-ES" sz="2800" dirty="0">
                <a:latin typeface="Arial" pitchFamily="34" charset="0"/>
                <a:cs typeface="Arial" pitchFamily="34" charset="0"/>
              </a:rPr>
              <a:t>L’ imatge representa el número observat de casos amb HPV a Girona cada setmana (gris) i el número que es creu que ha hagut de casos setmanals de HPV (negre).</a:t>
            </a:r>
          </a:p>
          <a:p>
            <a:pPr marL="144453" indent="-144453" algn="just">
              <a:buFont typeface="Arial" panose="020B0604020202020204" pitchFamily="34" charset="0"/>
              <a:buChar char="•"/>
            </a:pPr>
            <a:endParaRPr lang="ca-ES" sz="2800" dirty="0">
              <a:latin typeface="Arial" pitchFamily="34" charset="0"/>
              <a:cs typeface="Arial" pitchFamily="34" charset="0"/>
            </a:endParaRPr>
          </a:p>
          <a:p>
            <a:pPr marL="144453" indent="-144453" algn="just">
              <a:buFont typeface="Arial" panose="020B0604020202020204" pitchFamily="34" charset="0"/>
              <a:buChar char="•"/>
            </a:pPr>
            <a:r>
              <a:rPr lang="ca-ES" sz="2800" dirty="0">
                <a:latin typeface="Arial" pitchFamily="34" charset="0"/>
                <a:cs typeface="Arial" pitchFamily="34" charset="0"/>
              </a:rPr>
              <a:t>Existeixen eines estadístiques per proporcionar-nos una nova sèrie de casos que consideri el problema de </a:t>
            </a:r>
            <a:r>
              <a:rPr lang="ca-ES" sz="2800" dirty="0" err="1">
                <a:latin typeface="Arial" pitchFamily="34" charset="0"/>
                <a:cs typeface="Arial" pitchFamily="34" charset="0"/>
              </a:rPr>
              <a:t>infra-reportació</a:t>
            </a:r>
            <a:r>
              <a:rPr lang="ca-ES" sz="28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144453" indent="-144453" algn="just">
              <a:buFont typeface="Arial" panose="020B0604020202020204" pitchFamily="34" charset="0"/>
              <a:buChar char="•"/>
            </a:pPr>
            <a:endParaRPr lang="ca-ES" sz="2800" dirty="0">
              <a:latin typeface="Arial" pitchFamily="34" charset="0"/>
              <a:cs typeface="Arial" pitchFamily="34" charset="0"/>
            </a:endParaRPr>
          </a:p>
          <a:p>
            <a:pPr marL="144453" indent="-144453" algn="just">
              <a:buFont typeface="Arial" panose="020B0604020202020204" pitchFamily="34" charset="0"/>
              <a:buChar char="•"/>
            </a:pPr>
            <a:r>
              <a:rPr lang="ca-ES" sz="2800" b="1" dirty="0">
                <a:solidFill>
                  <a:srgbClr val="009933"/>
                </a:solidFill>
                <a:latin typeface="Arial" pitchFamily="34" charset="0"/>
                <a:cs typeface="Arial" pitchFamily="34" charset="0"/>
              </a:rPr>
              <a:t>Cada setmana es registren 1.27 casos en mitja, però la nostra nova sèrie diu que es registren 3.38 en mitja.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18926CE-10F3-044B-B15E-FDBB1C8556E2}"/>
              </a:ext>
            </a:extLst>
          </p:cNvPr>
          <p:cNvSpPr txBox="1"/>
          <p:nvPr/>
        </p:nvSpPr>
        <p:spPr>
          <a:xfrm>
            <a:off x="7082684" y="6618941"/>
            <a:ext cx="5203705" cy="376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924" b="1" dirty="0">
                <a:latin typeface="Arial" pitchFamily="34" charset="0"/>
                <a:cs typeface="Arial" pitchFamily="34" charset="0"/>
              </a:rPr>
              <a:t>Sembla que només som capaços de diagnosticar el 38% dels casos del HPV!</a:t>
            </a:r>
          </a:p>
          <a:p>
            <a:pPr algn="ctr"/>
            <a:r>
              <a:rPr lang="ca-ES" sz="924" b="1" dirty="0">
                <a:latin typeface="Arial" pitchFamily="34" charset="0"/>
                <a:cs typeface="Arial" pitchFamily="34" charset="0"/>
              </a:rPr>
              <a:t>Més diners per a plans de prevenció?</a:t>
            </a:r>
          </a:p>
        </p:txBody>
      </p:sp>
      <p:grpSp>
        <p:nvGrpSpPr>
          <p:cNvPr id="24" name="Agrupa 22">
            <a:extLst>
              <a:ext uri="{FF2B5EF4-FFF2-40B4-BE49-F238E27FC236}">
                <a16:creationId xmlns:a16="http://schemas.microsoft.com/office/drawing/2014/main" xmlns="" id="{BBAD48FD-51AA-3549-AB05-549FE713BD71}"/>
              </a:ext>
            </a:extLst>
          </p:cNvPr>
          <p:cNvGrpSpPr>
            <a:grpSpLocks/>
          </p:cNvGrpSpPr>
          <p:nvPr/>
        </p:nvGrpSpPr>
        <p:grpSpPr bwMode="auto">
          <a:xfrm>
            <a:off x="257886" y="311635"/>
            <a:ext cx="4420189" cy="734017"/>
            <a:chOff x="8073261" y="446025"/>
            <a:chExt cx="4172193" cy="69389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A23CD66D-F7FE-8749-98A3-41C740557F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3261" y="616553"/>
              <a:ext cx="2925653" cy="35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Imatge 26">
              <a:extLst>
                <a:ext uri="{FF2B5EF4-FFF2-40B4-BE49-F238E27FC236}">
                  <a16:creationId xmlns:a16="http://schemas.microsoft.com/office/drawing/2014/main" xmlns="" id="{650401CF-662B-6548-AA68-032A10AE1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5149" y="446025"/>
              <a:ext cx="980305" cy="693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03055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ítulo 1"/>
          <p:cNvSpPr>
            <a:spLocks noGrp="1"/>
          </p:cNvSpPr>
          <p:nvPr>
            <p:ph type="ctrTitle"/>
          </p:nvPr>
        </p:nvSpPr>
        <p:spPr>
          <a:xfrm>
            <a:off x="975241" y="3030945"/>
            <a:ext cx="11052731" cy="2091383"/>
          </a:xfrm>
        </p:spPr>
        <p:txBody>
          <a:bodyPr/>
          <a:lstStyle/>
          <a:p>
            <a:pPr eaLnBrk="1" hangingPunct="1"/>
            <a:r>
              <a:rPr lang="ca-ES" altLang="es-ES"/>
              <a:t>v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defTabSz="648920" eaLnBrk="1" fontAlgn="auto" hangingPunct="1">
              <a:spcAft>
                <a:spcPts val="0"/>
              </a:spcAft>
              <a:defRPr/>
            </a:pPr>
            <a:endParaRPr lang="ca-ES" dirty="0"/>
          </a:p>
        </p:txBody>
      </p:sp>
      <p:pic>
        <p:nvPicPr>
          <p:cNvPr id="40964" name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60" y="27104"/>
            <a:ext cx="13003213" cy="975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CuadroTexto 4"/>
          <p:cNvSpPr txBox="1">
            <a:spLocks noChangeArrowheads="1"/>
          </p:cNvSpPr>
          <p:nvPr/>
        </p:nvSpPr>
        <p:spPr bwMode="auto">
          <a:xfrm>
            <a:off x="580199" y="634643"/>
            <a:ext cx="8200345" cy="683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46" tIns="45623" rIns="91246" bIns="45623">
            <a:spAutoFit/>
          </a:bodyPr>
          <a:lstStyle/>
          <a:p>
            <a:pPr defTabSz="647088"/>
            <a:r>
              <a:rPr lang="ca-ES" altLang="es-ES" sz="3800" b="1">
                <a:solidFill>
                  <a:srgbClr val="009933"/>
                </a:solidFill>
                <a:cs typeface="Arial" pitchFamily="34" charset="0"/>
              </a:rPr>
              <a:t>Un Campus d’Excel·lència Internacional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584696" y="4657053"/>
            <a:ext cx="3146958" cy="661745"/>
          </a:xfrm>
          <a:prstGeom prst="rect">
            <a:avLst/>
          </a:prstGeom>
          <a:noFill/>
        </p:spPr>
        <p:txBody>
          <a:bodyPr lIns="91246" tIns="45623" rIns="91246" bIns="45623">
            <a:spAutoFit/>
          </a:bodyPr>
          <a:lstStyle/>
          <a:p>
            <a:pPr defTabSz="648920">
              <a:defRPr/>
            </a:pPr>
            <a:r>
              <a:rPr lang="ca-ES" sz="18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Un campus internacional saludable i sostenible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4517283" y="8361014"/>
            <a:ext cx="3803891" cy="661745"/>
          </a:xfrm>
          <a:prstGeom prst="rect">
            <a:avLst/>
          </a:prstGeom>
          <a:noFill/>
        </p:spPr>
        <p:txBody>
          <a:bodyPr lIns="91246" tIns="45623" rIns="91246" bIns="45623">
            <a:spAutoFit/>
          </a:bodyPr>
          <a:lstStyle/>
          <a:p>
            <a:pPr defTabSz="648920">
              <a:defRPr/>
            </a:pPr>
            <a:r>
              <a:rPr lang="ca-ES" sz="18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Pràctiques externes i mobilitat internacional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8488229" y="4657054"/>
            <a:ext cx="3654897" cy="377172"/>
          </a:xfrm>
          <a:prstGeom prst="rect">
            <a:avLst/>
          </a:prstGeom>
          <a:noFill/>
        </p:spPr>
        <p:txBody>
          <a:bodyPr lIns="91246" tIns="45623" rIns="91246" bIns="45623">
            <a:spAutoFit/>
          </a:bodyPr>
          <a:lstStyle/>
          <a:p>
            <a:pPr defTabSz="648920">
              <a:defRPr/>
            </a:pPr>
            <a:r>
              <a:rPr lang="ca-ES" sz="18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Una universitat líder en recerca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568892" y="8381349"/>
            <a:ext cx="3151473" cy="646135"/>
          </a:xfrm>
          <a:prstGeom prst="rect">
            <a:avLst/>
          </a:prstGeom>
          <a:noFill/>
        </p:spPr>
        <p:txBody>
          <a:bodyPr lIns="91246" tIns="45623" rIns="91246" bIns="45623">
            <a:spAutoFit/>
          </a:bodyPr>
          <a:lstStyle/>
          <a:p>
            <a:pPr defTabSz="648920">
              <a:defRPr/>
            </a:pPr>
            <a:r>
              <a:rPr lang="ca-ES" sz="18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Una universitat que fomenta la innovació i l’emprenedoria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4517266" y="4645761"/>
            <a:ext cx="3146958" cy="377171"/>
          </a:xfrm>
          <a:prstGeom prst="rect">
            <a:avLst/>
          </a:prstGeom>
          <a:noFill/>
        </p:spPr>
        <p:txBody>
          <a:bodyPr lIns="91246" tIns="45623" rIns="91246" bIns="45623">
            <a:spAutoFit/>
          </a:bodyPr>
          <a:lstStyle/>
          <a:p>
            <a:pPr defTabSz="648920">
              <a:defRPr/>
            </a:pPr>
            <a:r>
              <a:rPr lang="ca-ES" sz="18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Una docència de qualitat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8573995" y="8365531"/>
            <a:ext cx="3295953" cy="661745"/>
          </a:xfrm>
          <a:prstGeom prst="rect">
            <a:avLst/>
          </a:prstGeom>
          <a:noFill/>
        </p:spPr>
        <p:txBody>
          <a:bodyPr lIns="91246" tIns="45623" rIns="91246" bIns="45623">
            <a:spAutoFit/>
          </a:bodyPr>
          <a:lstStyle/>
          <a:p>
            <a:pPr defTabSz="648920">
              <a:defRPr/>
            </a:pPr>
            <a:r>
              <a:rPr lang="ca-ES" sz="18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Una universitat solidària, participativa i cultural</a:t>
            </a:r>
          </a:p>
        </p:txBody>
      </p:sp>
      <p:sp>
        <p:nvSpPr>
          <p:cNvPr id="40972" name="CuadroTexto 13"/>
          <p:cNvSpPr txBox="1">
            <a:spLocks noChangeArrowheads="1"/>
          </p:cNvSpPr>
          <p:nvPr/>
        </p:nvSpPr>
        <p:spPr bwMode="auto">
          <a:xfrm>
            <a:off x="10932578" y="397500"/>
            <a:ext cx="1528836" cy="376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46" tIns="45623" rIns="91246" bIns="45623">
            <a:spAutoFit/>
          </a:bodyPr>
          <a:lstStyle/>
          <a:p>
            <a:pPr algn="r" defTabSz="647088"/>
            <a:r>
              <a:rPr lang="ca-ES" altLang="es-ES" sz="1800">
                <a:solidFill>
                  <a:srgbClr val="80C186"/>
                </a:solidFill>
                <a:cs typeface="Arial" pitchFamily="34" charset="0"/>
              </a:rPr>
              <a:t>Coneix la UAB</a:t>
            </a:r>
          </a:p>
        </p:txBody>
      </p:sp>
    </p:spTree>
    <p:extLst>
      <p:ext uri="{BB962C8B-B14F-4D97-AF65-F5344CB8AC3E}">
        <p14:creationId xmlns:p14="http://schemas.microsoft.com/office/powerpoint/2010/main" val="726873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357674" y="3100428"/>
            <a:ext cx="4198354" cy="505758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30067" tIns="65034" rIns="130067" bIns="65034" rtlCol="0" anchor="ctr"/>
          <a:lstStyle/>
          <a:p>
            <a:pPr algn="ctr"/>
            <a:r>
              <a:rPr lang="es-ES" sz="924" dirty="0"/>
              <a:t>Sustituir por</a:t>
            </a:r>
          </a:p>
          <a:p>
            <a:pPr algn="ctr"/>
            <a:r>
              <a:rPr lang="es-ES" sz="924" dirty="0"/>
              <a:t>una imagen</a:t>
            </a:r>
          </a:p>
        </p:txBody>
      </p:sp>
      <p:sp>
        <p:nvSpPr>
          <p:cNvPr id="23" name="22 Rectángulo"/>
          <p:cNvSpPr/>
          <p:nvPr/>
        </p:nvSpPr>
        <p:spPr>
          <a:xfrm>
            <a:off x="4786649" y="2570552"/>
            <a:ext cx="7987112" cy="502081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30067" tIns="65034" rIns="130067" bIns="65034" rtlCol="0" anchor="ctr"/>
          <a:lstStyle/>
          <a:p>
            <a:pPr algn="just"/>
            <a:r>
              <a:rPr lang="es-ES" sz="3128" b="1" dirty="0"/>
              <a:t>              </a:t>
            </a:r>
            <a:r>
              <a:rPr lang="es-ES" sz="3128" b="1" dirty="0" err="1"/>
              <a:t>Pots</a:t>
            </a:r>
            <a:r>
              <a:rPr lang="es-ES" sz="3128" b="1" dirty="0"/>
              <a:t> participar i </a:t>
            </a:r>
            <a:r>
              <a:rPr lang="es-ES" sz="3128" b="1" dirty="0" err="1"/>
              <a:t>guanyar</a:t>
            </a:r>
            <a:r>
              <a:rPr lang="es-ES" sz="3128" b="1" dirty="0"/>
              <a:t> </a:t>
            </a:r>
            <a:r>
              <a:rPr lang="es-ES" sz="3128" b="1" dirty="0" err="1"/>
              <a:t>premis</a:t>
            </a:r>
            <a:r>
              <a:rPr lang="es-ES" sz="3128" b="1" dirty="0"/>
              <a:t> al </a:t>
            </a:r>
          </a:p>
          <a:p>
            <a:pPr algn="just"/>
            <a:endParaRPr lang="es-ES" sz="3128" b="1" dirty="0"/>
          </a:p>
          <a:p>
            <a:pPr algn="just"/>
            <a:endParaRPr lang="es-ES" sz="3128" b="1" dirty="0"/>
          </a:p>
          <a:p>
            <a:pPr algn="just"/>
            <a:r>
              <a:rPr lang="es-ES" sz="3128" b="1" dirty="0"/>
              <a:t>                                   PLANTER</a:t>
            </a:r>
          </a:p>
          <a:p>
            <a:pPr algn="just"/>
            <a:endParaRPr lang="es-ES" sz="3128" b="1" dirty="0"/>
          </a:p>
          <a:p>
            <a:pPr algn="just"/>
            <a:r>
              <a:rPr lang="es-ES" sz="3128" b="1" dirty="0" err="1"/>
              <a:t>Inscripcions</a:t>
            </a:r>
            <a:r>
              <a:rPr lang="es-ES" sz="3128" b="1" dirty="0"/>
              <a:t>: </a:t>
            </a:r>
            <a:r>
              <a:rPr lang="es-ES" sz="3128" b="1" dirty="0" err="1"/>
              <a:t>fins</a:t>
            </a:r>
            <a:r>
              <a:rPr lang="es-ES" sz="3128" b="1" dirty="0"/>
              <a:t> al 21 de </a:t>
            </a:r>
            <a:r>
              <a:rPr lang="es-ES" sz="3128" b="1" dirty="0" err="1"/>
              <a:t>març</a:t>
            </a:r>
            <a:endParaRPr lang="es-ES" sz="3128" b="1" dirty="0"/>
          </a:p>
          <a:p>
            <a:pPr algn="just"/>
            <a:endParaRPr lang="es-ES" sz="3128" b="1" dirty="0"/>
          </a:p>
          <a:p>
            <a:pPr algn="just"/>
            <a:r>
              <a:rPr lang="es-ES" sz="3128" b="1" dirty="0"/>
              <a:t>https://</a:t>
            </a:r>
            <a:r>
              <a:rPr lang="es-ES" sz="3128" b="1" dirty="0" err="1"/>
              <a:t>fme.upc.edu</a:t>
            </a:r>
            <a:r>
              <a:rPr lang="es-ES" sz="3128" b="1" dirty="0"/>
              <a:t>/</a:t>
            </a:r>
            <a:r>
              <a:rPr lang="es-ES" sz="3128" b="1" dirty="0" err="1"/>
              <a:t>ca</a:t>
            </a:r>
            <a:r>
              <a:rPr lang="es-ES" sz="3128" b="1" dirty="0"/>
              <a:t>/</a:t>
            </a:r>
            <a:r>
              <a:rPr lang="es-ES" sz="3128" b="1" dirty="0" err="1"/>
              <a:t>planter</a:t>
            </a:r>
            <a:r>
              <a:rPr lang="es-ES" sz="3128" b="1" dirty="0"/>
              <a:t>/Planter-2018/Convocatoria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5DE3192-503D-6848-BFA4-9A6FCA870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53" y="2352619"/>
            <a:ext cx="4747044" cy="6553200"/>
          </a:xfrm>
          <a:prstGeom prst="rect">
            <a:avLst/>
          </a:prstGeom>
        </p:spPr>
      </p:pic>
      <p:grpSp>
        <p:nvGrpSpPr>
          <p:cNvPr id="15" name="Agrupa 22">
            <a:extLst>
              <a:ext uri="{FF2B5EF4-FFF2-40B4-BE49-F238E27FC236}">
                <a16:creationId xmlns:a16="http://schemas.microsoft.com/office/drawing/2014/main" xmlns="" id="{878AD01E-D312-4F46-87DA-0A1DEBEB83F2}"/>
              </a:ext>
            </a:extLst>
          </p:cNvPr>
          <p:cNvGrpSpPr>
            <a:grpSpLocks/>
          </p:cNvGrpSpPr>
          <p:nvPr/>
        </p:nvGrpSpPr>
        <p:grpSpPr bwMode="auto">
          <a:xfrm>
            <a:off x="246756" y="386825"/>
            <a:ext cx="4420189" cy="734017"/>
            <a:chOff x="8073261" y="446025"/>
            <a:chExt cx="4172193" cy="69389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6C35CD74-9EBA-CB42-9C98-B3AC5570BB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3261" y="616553"/>
              <a:ext cx="2925653" cy="35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Imatge 26">
              <a:extLst>
                <a:ext uri="{FF2B5EF4-FFF2-40B4-BE49-F238E27FC236}">
                  <a16:creationId xmlns:a16="http://schemas.microsoft.com/office/drawing/2014/main" xmlns="" id="{37FB3923-CBD9-5E49-8F29-78B85C05E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5149" y="446025"/>
              <a:ext cx="980305" cy="693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3 Rectángulo">
            <a:extLst>
              <a:ext uri="{FF2B5EF4-FFF2-40B4-BE49-F238E27FC236}">
                <a16:creationId xmlns:a16="http://schemas.microsoft.com/office/drawing/2014/main" xmlns="" id="{C0C6A96F-A46F-1042-BD04-18E526288C8E}"/>
              </a:ext>
            </a:extLst>
          </p:cNvPr>
          <p:cNvSpPr/>
          <p:nvPr/>
        </p:nvSpPr>
        <p:spPr>
          <a:xfrm>
            <a:off x="7061200" y="592163"/>
            <a:ext cx="5421447" cy="1006642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30067" tIns="65034" rIns="130067" bIns="65034">
            <a:spAutoFit/>
          </a:bodyPr>
          <a:lstStyle/>
          <a:p>
            <a:pPr algn="ctr"/>
            <a:r>
              <a:rPr lang="ca-ES" sz="5688" b="1" dirty="0">
                <a:solidFill>
                  <a:srgbClr val="005000"/>
                </a:solidFill>
              </a:rPr>
              <a:t>Sabies que...?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218938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413836" y="2159496"/>
            <a:ext cx="9711774" cy="866881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s-ES_tradnl" sz="4266" b="1" dirty="0" err="1">
                <a:solidFill>
                  <a:srgbClr val="009933"/>
                </a:solidFill>
              </a:rPr>
              <a:t>Tenim</a:t>
            </a:r>
            <a:r>
              <a:rPr lang="es-ES_tradnl" sz="4266" b="1" dirty="0">
                <a:solidFill>
                  <a:srgbClr val="009933"/>
                </a:solidFill>
              </a:rPr>
              <a:t> el </a:t>
            </a:r>
            <a:r>
              <a:rPr lang="es-ES_tradnl" sz="4266" b="1" dirty="0" err="1">
                <a:solidFill>
                  <a:srgbClr val="009933"/>
                </a:solidFill>
              </a:rPr>
              <a:t>Servei</a:t>
            </a:r>
            <a:r>
              <a:rPr lang="es-ES_tradnl" sz="4266" b="1" dirty="0">
                <a:solidFill>
                  <a:srgbClr val="009933"/>
                </a:solidFill>
              </a:rPr>
              <a:t> d’ Estadística </a:t>
            </a:r>
            <a:r>
              <a:rPr lang="es-ES_tradnl" sz="4266" b="1" dirty="0" err="1">
                <a:solidFill>
                  <a:srgbClr val="009933"/>
                </a:solidFill>
              </a:rPr>
              <a:t>Aplicada</a:t>
            </a:r>
            <a:r>
              <a:rPr lang="es-ES_tradnl" sz="4266" dirty="0" err="1">
                <a:solidFill>
                  <a:schemeClr val="bg1"/>
                </a:solidFill>
              </a:rPr>
              <a:t>a</a:t>
            </a:r>
            <a:r>
              <a:rPr lang="es-ES_tradnl" sz="4266" dirty="0">
                <a:solidFill>
                  <a:schemeClr val="bg1"/>
                </a:solidFill>
              </a:rPr>
              <a:t> la UAB?</a:t>
            </a:r>
          </a:p>
        </p:txBody>
      </p:sp>
      <p:sp>
        <p:nvSpPr>
          <p:cNvPr id="21508" name="Rectangle 5"/>
          <p:cNvSpPr>
            <a:spLocks noChangeArrowheads="1"/>
          </p:cNvSpPr>
          <p:nvPr/>
        </p:nvSpPr>
        <p:spPr bwMode="auto">
          <a:xfrm>
            <a:off x="1176159" y="1805927"/>
            <a:ext cx="11594531" cy="866881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anchor="ctr"/>
          <a:lstStyle/>
          <a:p>
            <a:endParaRPr lang="es-ES_tradnl" sz="6257">
              <a:solidFill>
                <a:srgbClr val="052A41"/>
              </a:solidFill>
              <a:latin typeface="Tahoma" pitchFamily="34" charset="0"/>
            </a:endParaRPr>
          </a:p>
        </p:txBody>
      </p:sp>
      <p:sp>
        <p:nvSpPr>
          <p:cNvPr id="536582" name="Rectangle 6"/>
          <p:cNvSpPr>
            <a:spLocks noChangeArrowheads="1"/>
          </p:cNvSpPr>
          <p:nvPr/>
        </p:nvSpPr>
        <p:spPr bwMode="auto">
          <a:xfrm>
            <a:off x="1002330" y="2038350"/>
            <a:ext cx="10694369" cy="680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/>
            <a:endParaRPr lang="ca-ES" sz="3000" dirty="0">
              <a:latin typeface="Arial" pitchFamily="34" charset="0"/>
              <a:cs typeface="Arial" pitchFamily="34" charset="0"/>
            </a:endParaRPr>
          </a:p>
          <a:p>
            <a:pPr algn="just"/>
            <a:endParaRPr lang="es-ES" sz="3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ca-ES" sz="3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  <a:hlinkClick r:id="rId2"/>
              </a:rPr>
              <a:t>http://sct.uab.cat/estadistica/</a:t>
            </a:r>
            <a:endParaRPr lang="ca-ES" sz="3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lang="es-ES" sz="3697" dirty="0">
              <a:solidFill>
                <a:schemeClr val="tx2"/>
              </a:solidFill>
              <a:latin typeface="Tahoma" pitchFamily="34" charset="0"/>
            </a:endParaRPr>
          </a:p>
          <a:p>
            <a:endParaRPr lang="ca-ES" sz="3697" dirty="0">
              <a:solidFill>
                <a:schemeClr val="tx2"/>
              </a:solidFill>
              <a:latin typeface="Tahoma" pitchFamily="34" charset="0"/>
            </a:endParaRPr>
          </a:p>
          <a:p>
            <a:endParaRPr lang="es-ES" sz="3697" b="1" dirty="0">
              <a:solidFill>
                <a:schemeClr val="tx2"/>
              </a:solidFill>
              <a:latin typeface="Tahoma" pitchFamily="34" charset="0"/>
            </a:endParaRPr>
          </a:p>
          <a:p>
            <a:endParaRPr lang="es-ES" sz="3697" b="1" dirty="0">
              <a:solidFill>
                <a:schemeClr val="tx2"/>
              </a:solidFill>
              <a:latin typeface="Tahoma" pitchFamily="34" charset="0"/>
            </a:endParaRPr>
          </a:p>
          <a:p>
            <a:endParaRPr lang="es-ES" sz="3697" b="1" dirty="0">
              <a:solidFill>
                <a:schemeClr val="tx2"/>
              </a:solidFill>
              <a:latin typeface="Tahoma" pitchFamily="34" charset="0"/>
            </a:endParaRPr>
          </a:p>
          <a:p>
            <a:endParaRPr lang="es-ES" sz="3697" b="1" dirty="0">
              <a:solidFill>
                <a:schemeClr val="tx2"/>
              </a:solidFill>
              <a:latin typeface="Tahoma" pitchFamily="34" charset="0"/>
            </a:endParaRPr>
          </a:p>
          <a:p>
            <a:endParaRPr lang="es-ES" sz="3697" b="1" dirty="0">
              <a:solidFill>
                <a:schemeClr val="tx2"/>
              </a:solidFill>
              <a:latin typeface="Tahoma" pitchFamily="34" charset="0"/>
            </a:endParaRPr>
          </a:p>
          <a:p>
            <a:endParaRPr lang="es-ES" sz="3697" b="1" dirty="0">
              <a:solidFill>
                <a:schemeClr val="tx2"/>
              </a:solidFill>
              <a:latin typeface="Tahoma" pitchFamily="34" charset="0"/>
            </a:endParaRPr>
          </a:p>
          <a:p>
            <a:endParaRPr lang="ca-ES" sz="3697" b="1" dirty="0">
              <a:solidFill>
                <a:schemeClr val="tx2"/>
              </a:solidFill>
              <a:latin typeface="Tahoma" pitchFamily="34" charset="0"/>
            </a:endParaRPr>
          </a:p>
        </p:txBody>
      </p:sp>
      <p:pic>
        <p:nvPicPr>
          <p:cNvPr id="21510" name="Picture 7" descr="Serv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009" y="4360727"/>
            <a:ext cx="5224641" cy="3545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8" descr="Entrad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5174" y="4341677"/>
            <a:ext cx="3291840" cy="3545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7" y="4014405"/>
            <a:ext cx="6236745" cy="4678556"/>
          </a:xfrm>
          <a:prstGeom prst="rect">
            <a:avLst/>
          </a:prstGeom>
        </p:spPr>
      </p:pic>
      <p:sp>
        <p:nvSpPr>
          <p:cNvPr id="9" name="3 Rectángulo">
            <a:extLst>
              <a:ext uri="{FF2B5EF4-FFF2-40B4-BE49-F238E27FC236}">
                <a16:creationId xmlns:a16="http://schemas.microsoft.com/office/drawing/2014/main" xmlns="" id="{A0E278DD-5367-6D4D-9447-95955C2555A5}"/>
              </a:ext>
            </a:extLst>
          </p:cNvPr>
          <p:cNvSpPr/>
          <p:nvPr/>
        </p:nvSpPr>
        <p:spPr>
          <a:xfrm>
            <a:off x="4796660" y="612500"/>
            <a:ext cx="7980771" cy="1006642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30067" tIns="65034" rIns="130067" bIns="65034">
            <a:spAutoFit/>
          </a:bodyPr>
          <a:lstStyle/>
          <a:p>
            <a:pPr algn="ctr"/>
            <a:r>
              <a:rPr lang="ca-ES" sz="5688" b="1" dirty="0">
                <a:solidFill>
                  <a:srgbClr val="005000"/>
                </a:solidFill>
              </a:rPr>
              <a:t>Sabies que…?                    </a:t>
            </a:r>
          </a:p>
        </p:txBody>
      </p:sp>
      <p:grpSp>
        <p:nvGrpSpPr>
          <p:cNvPr id="10" name="Agrupa 22">
            <a:extLst>
              <a:ext uri="{FF2B5EF4-FFF2-40B4-BE49-F238E27FC236}">
                <a16:creationId xmlns:a16="http://schemas.microsoft.com/office/drawing/2014/main" xmlns="" id="{6CD62E3E-7865-4D46-97B1-E98E79C5D873}"/>
              </a:ext>
            </a:extLst>
          </p:cNvPr>
          <p:cNvGrpSpPr>
            <a:grpSpLocks/>
          </p:cNvGrpSpPr>
          <p:nvPr/>
        </p:nvGrpSpPr>
        <p:grpSpPr bwMode="auto">
          <a:xfrm>
            <a:off x="257230" y="356041"/>
            <a:ext cx="4420189" cy="734017"/>
            <a:chOff x="8073261" y="446025"/>
            <a:chExt cx="4172193" cy="69389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86D69334-2388-7948-B401-4573B345AE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3261" y="616553"/>
              <a:ext cx="2925653" cy="35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Imatge 26">
              <a:extLst>
                <a:ext uri="{FF2B5EF4-FFF2-40B4-BE49-F238E27FC236}">
                  <a16:creationId xmlns:a16="http://schemas.microsoft.com/office/drawing/2014/main" xmlns="" id="{BCEB87CB-273A-3745-AE1F-B8965E1B0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5149" y="446025"/>
              <a:ext cx="980305" cy="693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482516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745724D-C5C0-A642-AB24-3FAB1901DD0E}"/>
              </a:ext>
            </a:extLst>
          </p:cNvPr>
          <p:cNvSpPr/>
          <p:nvPr/>
        </p:nvSpPr>
        <p:spPr>
          <a:xfrm>
            <a:off x="726661" y="9004112"/>
            <a:ext cx="796013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err="1">
                <a:hlinkClick r:id="rId2"/>
              </a:rPr>
              <a:t>Dia</a:t>
            </a:r>
            <a:r>
              <a:rPr lang="es-ES" b="1" dirty="0">
                <a:hlinkClick r:id="rId2"/>
              </a:rPr>
              <a:t> Internacional de la dona i la nena a la </a:t>
            </a:r>
            <a:r>
              <a:rPr lang="es-ES" b="1" dirty="0" err="1">
                <a:hlinkClick r:id="rId2"/>
              </a:rPr>
              <a:t>ciència</a:t>
            </a:r>
            <a:endParaRPr lang="es-E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FA73153-A287-524B-B411-361A06B13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7878" y="377688"/>
            <a:ext cx="5948941" cy="840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93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 descr="C:\Users\Usuario\Documents\Docs JMSS\Proyectos\Biostatnet\biostatnet_horizont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681" y="7416181"/>
            <a:ext cx="3444001" cy="88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Usuario\Documents\Docs JMSS\Proyectos\Innovación docente\Stat Wars\2017_Stat Wars\2017_Graficos\logo_MEIC_FECY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84" y="7416184"/>
            <a:ext cx="7013676" cy="89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Usuario\Desktop\logo_StatWars2017_sinFond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55" y="1602932"/>
            <a:ext cx="5148456" cy="540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29 Grupo"/>
          <p:cNvGrpSpPr/>
          <p:nvPr/>
        </p:nvGrpSpPr>
        <p:grpSpPr>
          <a:xfrm>
            <a:off x="6960268" y="1803740"/>
            <a:ext cx="5831167" cy="5124412"/>
            <a:chOff x="5171849" y="1268760"/>
            <a:chExt cx="4100540" cy="3600400"/>
          </a:xfrm>
        </p:grpSpPr>
        <p:grpSp>
          <p:nvGrpSpPr>
            <p:cNvPr id="31" name="30 Grupo"/>
            <p:cNvGrpSpPr/>
            <p:nvPr/>
          </p:nvGrpSpPr>
          <p:grpSpPr>
            <a:xfrm>
              <a:off x="5390054" y="1268760"/>
              <a:ext cx="3251077" cy="3600400"/>
              <a:chOff x="5390054" y="1268760"/>
              <a:chExt cx="3251077" cy="3600400"/>
            </a:xfrm>
          </p:grpSpPr>
          <p:cxnSp>
            <p:nvCxnSpPr>
              <p:cNvPr id="36" name="35 Conector recto"/>
              <p:cNvCxnSpPr/>
              <p:nvPr/>
            </p:nvCxnSpPr>
            <p:spPr>
              <a:xfrm flipV="1">
                <a:off x="5399951" y="1268760"/>
                <a:ext cx="0" cy="360040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36 Conector recto"/>
              <p:cNvCxnSpPr/>
              <p:nvPr/>
            </p:nvCxnSpPr>
            <p:spPr>
              <a:xfrm>
                <a:off x="5390054" y="4854080"/>
                <a:ext cx="3229313" cy="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37 Conector recto"/>
              <p:cNvCxnSpPr/>
              <p:nvPr/>
            </p:nvCxnSpPr>
            <p:spPr>
              <a:xfrm>
                <a:off x="5400936" y="4134000"/>
                <a:ext cx="3229313" cy="0"/>
              </a:xfrm>
              <a:prstGeom prst="line">
                <a:avLst/>
              </a:prstGeom>
              <a:ln w="19050">
                <a:solidFill>
                  <a:srgbClr val="00B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38 Conector recto"/>
              <p:cNvCxnSpPr/>
              <p:nvPr/>
            </p:nvCxnSpPr>
            <p:spPr>
              <a:xfrm>
                <a:off x="5411818" y="3429000"/>
                <a:ext cx="3229313" cy="0"/>
              </a:xfrm>
              <a:prstGeom prst="line">
                <a:avLst/>
              </a:prstGeom>
              <a:ln w="19050">
                <a:solidFill>
                  <a:srgbClr val="00B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39 Conector recto"/>
              <p:cNvCxnSpPr/>
              <p:nvPr/>
            </p:nvCxnSpPr>
            <p:spPr>
              <a:xfrm>
                <a:off x="5411818" y="2708920"/>
                <a:ext cx="3229313" cy="0"/>
              </a:xfrm>
              <a:prstGeom prst="line">
                <a:avLst/>
              </a:prstGeom>
              <a:ln w="19050">
                <a:solidFill>
                  <a:srgbClr val="00B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40 Conector recto"/>
              <p:cNvCxnSpPr/>
              <p:nvPr/>
            </p:nvCxnSpPr>
            <p:spPr>
              <a:xfrm>
                <a:off x="5411818" y="1977954"/>
                <a:ext cx="3229313" cy="0"/>
              </a:xfrm>
              <a:prstGeom prst="line">
                <a:avLst/>
              </a:prstGeom>
              <a:ln w="19050">
                <a:solidFill>
                  <a:srgbClr val="00B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2" name="Picture 4" descr="https://vignette.wikia.nocookie.net/clubpenguin/images/9/94/Sable_de_luz_de_Darth_Vader.png/revision/latest?cb=20130726162330&amp;path-prefix=e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990122">
              <a:off x="4607527" y="2379918"/>
              <a:ext cx="2843829" cy="17151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6" descr="https://vignette.wikia.nocookie.net/clubpenguin/images/9/90/Sable_de_luz_de_Luke.png/revision/latest?cb=20130726040757&amp;path-prefix=e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870757">
              <a:off x="5661582" y="3048608"/>
              <a:ext cx="2136611" cy="1228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8" descr="https://vignette2.wikia.nocookie.net/clubpenguin/images/a/a1/Sable_de_Luz_Azul_icono.png/revision/latest?cb=20150126142728&amp;path-prefix=es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76253">
              <a:off x="6168458" y="1754328"/>
              <a:ext cx="2565060" cy="2608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0" descr="https://vignette2.wikia.nocookie.net/clubpenguin/images/5/55/Purple_Lightsaber_icon.png/revision/latest?cb=2015012222310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03122">
              <a:off x="7082357" y="2225575"/>
              <a:ext cx="2180379" cy="21996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1C85B6D-0CED-7A48-A40C-5D788401A076}"/>
              </a:ext>
            </a:extLst>
          </p:cNvPr>
          <p:cNvSpPr txBox="1"/>
          <p:nvPr/>
        </p:nvSpPr>
        <p:spPr>
          <a:xfrm>
            <a:off x="943554" y="361950"/>
            <a:ext cx="11162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hlinkClick r:id="rId10"/>
              </a:rPr>
              <a:t>12 de </a:t>
            </a:r>
            <a:r>
              <a:rPr lang="es-ES" sz="3200" b="1" dirty="0" err="1">
                <a:solidFill>
                  <a:schemeClr val="bg1"/>
                </a:solidFill>
                <a:hlinkClick r:id="rId10"/>
              </a:rPr>
              <a:t>març</a:t>
            </a:r>
            <a:r>
              <a:rPr lang="es-ES" sz="3200" b="1" dirty="0">
                <a:solidFill>
                  <a:schemeClr val="bg1"/>
                </a:solidFill>
                <a:hlinkClick r:id="rId10"/>
              </a:rPr>
              <a:t> de 2018, 12:00 </a:t>
            </a:r>
            <a:r>
              <a:rPr lang="es-ES" sz="3200" b="1" dirty="0" err="1">
                <a:solidFill>
                  <a:schemeClr val="bg1"/>
                </a:solidFill>
                <a:hlinkClick r:id="rId10"/>
              </a:rPr>
              <a:t>Auditori</a:t>
            </a:r>
            <a:r>
              <a:rPr lang="es-ES" sz="3200" b="1" dirty="0">
                <a:solidFill>
                  <a:schemeClr val="bg1"/>
                </a:solidFill>
                <a:hlinkClick r:id="rId10"/>
              </a:rPr>
              <a:t> de la </a:t>
            </a:r>
            <a:r>
              <a:rPr lang="es-ES" sz="3200" b="1" dirty="0" err="1">
                <a:solidFill>
                  <a:schemeClr val="bg1"/>
                </a:solidFill>
                <a:hlinkClick r:id="rId10"/>
              </a:rPr>
              <a:t>Facultat</a:t>
            </a:r>
            <a:r>
              <a:rPr lang="es-ES" sz="3200" b="1" dirty="0">
                <a:solidFill>
                  <a:schemeClr val="bg1"/>
                </a:solidFill>
                <a:hlinkClick r:id="rId10"/>
              </a:rPr>
              <a:t> de </a:t>
            </a:r>
            <a:r>
              <a:rPr lang="es-ES" sz="3200" b="1" dirty="0" err="1">
                <a:solidFill>
                  <a:schemeClr val="bg1"/>
                </a:solidFill>
                <a:hlinkClick r:id="rId10"/>
              </a:rPr>
              <a:t>Lletres</a:t>
            </a:r>
            <a:r>
              <a:rPr lang="es-ES" sz="3200" b="1" dirty="0">
                <a:solidFill>
                  <a:schemeClr val="bg1"/>
                </a:solidFill>
                <a:hlinkClick r:id="rId10"/>
              </a:rPr>
              <a:t> UAB</a:t>
            </a:r>
            <a:endParaRPr lang="es-ES" sz="3200" b="1" dirty="0">
              <a:solidFill>
                <a:schemeClr val="bg1"/>
              </a:solidFill>
            </a:endParaRPr>
          </a:p>
        </p:txBody>
      </p:sp>
      <p:pic>
        <p:nvPicPr>
          <p:cNvPr id="20" name="Imatge 26">
            <a:extLst>
              <a:ext uri="{FF2B5EF4-FFF2-40B4-BE49-F238E27FC236}">
                <a16:creationId xmlns:a16="http://schemas.microsoft.com/office/drawing/2014/main" xmlns="" id="{9A1F0237-BD66-4B4B-AC51-42BE397ABB8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7453" y="997435"/>
            <a:ext cx="1038575" cy="734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62317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3003213" cy="3490460"/>
          </a:xfrm>
          <a:prstGeom prst="rect">
            <a:avLst/>
          </a:prstGeom>
        </p:spPr>
      </p:pic>
      <p:grpSp>
        <p:nvGrpSpPr>
          <p:cNvPr id="2" name="Agrupa 1"/>
          <p:cNvGrpSpPr/>
          <p:nvPr/>
        </p:nvGrpSpPr>
        <p:grpSpPr>
          <a:xfrm>
            <a:off x="-2" y="2773346"/>
            <a:ext cx="8466085" cy="717113"/>
            <a:chOff x="-2" y="2773346"/>
            <a:chExt cx="8466085" cy="717113"/>
          </a:xfrm>
        </p:grpSpPr>
        <p:sp>
          <p:nvSpPr>
            <p:cNvPr id="35" name="Rectangle 34"/>
            <p:cNvSpPr/>
            <p:nvPr/>
          </p:nvSpPr>
          <p:spPr>
            <a:xfrm>
              <a:off x="-2" y="2773346"/>
              <a:ext cx="5391809" cy="717113"/>
            </a:xfrm>
            <a:prstGeom prst="rect">
              <a:avLst/>
            </a:prstGeom>
            <a:solidFill>
              <a:srgbClr val="33993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0055" tIns="65028" rIns="130055" bIns="65028" rtlCol="0" anchor="ctr"/>
            <a:lstStyle/>
            <a:p>
              <a:endParaRPr lang="es-ES" sz="2800" dirty="0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46841" y="2803501"/>
              <a:ext cx="8119242" cy="654546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lIns="130055" tIns="65028" rIns="130055" bIns="65028">
              <a:spAutoFit/>
            </a:bodyPr>
            <a:lstStyle/>
            <a:p>
              <a:r>
                <a:rPr lang="ca-ES" sz="34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Així s’estructura el grau</a:t>
              </a:r>
              <a:endParaRPr lang="es-ES" sz="3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ectángulo 17"/>
          <p:cNvSpPr/>
          <p:nvPr/>
        </p:nvSpPr>
        <p:spPr>
          <a:xfrm>
            <a:off x="1066404" y="4235099"/>
            <a:ext cx="10870405" cy="4561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12075" algn="r"/>
              </a:tabLst>
            </a:pPr>
            <a:r>
              <a:rPr lang="fr-FR" sz="2200" dirty="0" err="1">
                <a:solidFill>
                  <a:srgbClr val="009933"/>
                </a:solidFill>
                <a:latin typeface="Arial"/>
                <a:cs typeface="Arial"/>
              </a:rPr>
              <a:t>Crèdits</a:t>
            </a:r>
            <a:r>
              <a:rPr lang="fr-FR" sz="2200" dirty="0">
                <a:solidFill>
                  <a:srgbClr val="009933"/>
                </a:solidFill>
                <a:latin typeface="Arial"/>
                <a:cs typeface="Arial"/>
              </a:rPr>
              <a:t>: </a:t>
            </a:r>
            <a:r>
              <a:rPr lang="fr-FR" sz="22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240 ECTS (4 </a:t>
            </a:r>
            <a:r>
              <a:rPr lang="fr-FR" sz="2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anys</a:t>
            </a:r>
            <a:r>
              <a:rPr lang="fr-FR" sz="22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)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12075" algn="r"/>
              </a:tabLst>
            </a:pPr>
            <a:endParaRPr lang="fr-FR" sz="2200" dirty="0">
              <a:solidFill>
                <a:prstClr val="black">
                  <a:lumMod val="65000"/>
                  <a:lumOff val="35000"/>
                </a:prstClr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12075" algn="r"/>
              </a:tabLst>
            </a:pPr>
            <a:r>
              <a:rPr lang="fr-FR" sz="2200" dirty="0">
                <a:solidFill>
                  <a:srgbClr val="009933"/>
                </a:solidFill>
                <a:latin typeface="Arial"/>
                <a:cs typeface="Arial"/>
              </a:rPr>
              <a:t>Places</a:t>
            </a:r>
            <a:r>
              <a:rPr lang="fr-FR" sz="2200">
                <a:solidFill>
                  <a:srgbClr val="009933"/>
                </a:solidFill>
                <a:latin typeface="Arial"/>
                <a:cs typeface="Arial"/>
              </a:rPr>
              <a:t>: </a:t>
            </a:r>
            <a:r>
              <a:rPr lang="fr-FR" sz="220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40</a:t>
            </a:r>
            <a:endParaRPr lang="fr-FR" sz="2200" dirty="0">
              <a:solidFill>
                <a:prstClr val="black">
                  <a:lumMod val="65000"/>
                  <a:lumOff val="35000"/>
                </a:prstClr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12075" algn="r"/>
              </a:tabLst>
            </a:pPr>
            <a:endParaRPr lang="fr-FR" sz="2200" dirty="0">
              <a:solidFill>
                <a:prstClr val="black">
                  <a:lumMod val="65000"/>
                  <a:lumOff val="35000"/>
                </a:prstClr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12075" algn="r"/>
              </a:tabLst>
            </a:pPr>
            <a:r>
              <a:rPr lang="fr-FR" sz="2200" dirty="0" err="1">
                <a:solidFill>
                  <a:srgbClr val="009933"/>
                </a:solidFill>
                <a:latin typeface="Arial"/>
                <a:cs typeface="Arial"/>
              </a:rPr>
              <a:t>Horari</a:t>
            </a:r>
            <a:r>
              <a:rPr lang="fr-FR" sz="2200">
                <a:solidFill>
                  <a:srgbClr val="009933"/>
                </a:solidFill>
                <a:latin typeface="Arial"/>
                <a:cs typeface="Arial"/>
              </a:rPr>
              <a:t>: </a:t>
            </a:r>
            <a:r>
              <a:rPr lang="fr-FR" sz="220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Un sol torn de tarda</a:t>
            </a:r>
            <a:endParaRPr lang="fr-FR" sz="2200" dirty="0">
              <a:solidFill>
                <a:prstClr val="black">
                  <a:lumMod val="65000"/>
                  <a:lumOff val="35000"/>
                </a:prstClr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7712075" algn="r"/>
              </a:tabLst>
            </a:pPr>
            <a:endParaRPr lang="fr-FR" sz="2200" dirty="0">
              <a:solidFill>
                <a:prstClr val="black">
                  <a:lumMod val="65000"/>
                  <a:lumOff val="35000"/>
                </a:prstClr>
              </a:solidFill>
              <a:latin typeface="Arial"/>
              <a:cs typeface="Arial"/>
            </a:endParaRPr>
          </a:p>
          <a:p>
            <a:pPr>
              <a:lnSpc>
                <a:spcPct val="150000"/>
              </a:lnSpc>
              <a:buClr>
                <a:srgbClr val="DD4129"/>
              </a:buClr>
              <a:buSzPct val="80000"/>
              <a:tabLst>
                <a:tab pos="989013" algn="l"/>
                <a:tab pos="7712075" algn="r"/>
              </a:tabLst>
            </a:pPr>
            <a:r>
              <a:rPr lang="fr-FR" sz="2200" dirty="0" err="1">
                <a:solidFill>
                  <a:srgbClr val="009933"/>
                </a:solidFill>
                <a:latin typeface="Arial"/>
                <a:cs typeface="Arial"/>
              </a:rPr>
              <a:t>Cursos</a:t>
            </a:r>
            <a:r>
              <a:rPr lang="fr-FR" sz="2200" dirty="0">
                <a:solidFill>
                  <a:srgbClr val="009933"/>
                </a:solidFill>
                <a:latin typeface="Arial"/>
                <a:cs typeface="Arial"/>
              </a:rPr>
              <a:t> </a:t>
            </a:r>
            <a:r>
              <a:rPr lang="fr-FR" sz="2200" dirty="0" err="1">
                <a:solidFill>
                  <a:srgbClr val="009933"/>
                </a:solidFill>
                <a:latin typeface="Arial"/>
                <a:cs typeface="Arial"/>
              </a:rPr>
              <a:t>Propedèutics</a:t>
            </a:r>
            <a:r>
              <a:rPr lang="fr-FR" sz="2200">
                <a:solidFill>
                  <a:srgbClr val="009933"/>
                </a:solidFill>
                <a:latin typeface="Arial"/>
                <a:cs typeface="Arial"/>
              </a:rPr>
              <a:t>: </a:t>
            </a:r>
          </a:p>
          <a:p>
            <a:pPr>
              <a:lnSpc>
                <a:spcPct val="150000"/>
              </a:lnSpc>
              <a:buClr>
                <a:srgbClr val="DD4129"/>
              </a:buClr>
              <a:buSzPct val="80000"/>
              <a:tabLst>
                <a:tab pos="989013" algn="l"/>
                <a:tab pos="7712075" algn="r"/>
              </a:tabLst>
            </a:pPr>
            <a:r>
              <a:rPr lang="fr-FR" sz="2200">
                <a:solidFill>
                  <a:srgbClr val="009933"/>
                </a:solidFill>
                <a:latin typeface="Arial"/>
                <a:cs typeface="Arial"/>
              </a:rPr>
              <a:t>	</a:t>
            </a:r>
            <a:r>
              <a:rPr lang="fr-FR" sz="220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Física </a:t>
            </a:r>
            <a:r>
              <a:rPr lang="fr-FR" sz="22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per a </a:t>
            </a:r>
            <a:r>
              <a:rPr lang="fr-FR" sz="2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estudiants</a:t>
            </a:r>
            <a:r>
              <a:rPr lang="fr-FR" sz="22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 </a:t>
            </a:r>
            <a:r>
              <a:rPr lang="fr-FR" sz="220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de ciències</a:t>
            </a:r>
            <a:r>
              <a:rPr lang="fr-FR" sz="22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	</a:t>
            </a:r>
          </a:p>
          <a:p>
            <a:pPr>
              <a:lnSpc>
                <a:spcPct val="150000"/>
              </a:lnSpc>
              <a:buClr>
                <a:srgbClr val="DD4129"/>
              </a:buClr>
              <a:buSzPct val="80000"/>
              <a:tabLst>
                <a:tab pos="989013" algn="l"/>
                <a:tab pos="7712075" algn="r"/>
              </a:tabLst>
            </a:pPr>
            <a:r>
              <a:rPr lang="fr-FR" sz="22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	</a:t>
            </a:r>
            <a:r>
              <a:rPr lang="fr-FR" sz="2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Matemàtiques</a:t>
            </a:r>
            <a:r>
              <a:rPr lang="fr-FR" sz="22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 per a </a:t>
            </a:r>
            <a:r>
              <a:rPr lang="fr-FR" sz="2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estudiants</a:t>
            </a:r>
            <a:r>
              <a:rPr lang="fr-FR" sz="22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 </a:t>
            </a:r>
            <a:r>
              <a:rPr lang="fr-FR" sz="220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de ciències </a:t>
            </a:r>
            <a:endParaRPr lang="fr-FR" sz="2200" dirty="0">
              <a:solidFill>
                <a:prstClr val="black">
                  <a:lumMod val="65000"/>
                  <a:lumOff val="35000"/>
                </a:prstClr>
              </a:solidFill>
              <a:latin typeface="Arial"/>
              <a:cs typeface="Arial"/>
            </a:endParaRPr>
          </a:p>
          <a:p>
            <a:pPr>
              <a:lnSpc>
                <a:spcPct val="150000"/>
              </a:lnSpc>
              <a:buClr>
                <a:srgbClr val="DD4129"/>
              </a:buClr>
              <a:buSzPct val="80000"/>
              <a:tabLst>
                <a:tab pos="989013" algn="l"/>
                <a:tab pos="7712075" algn="r"/>
              </a:tabLst>
            </a:pPr>
            <a:r>
              <a:rPr lang="fr-FR" sz="22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	</a:t>
            </a:r>
            <a:r>
              <a:rPr lang="fr-FR" sz="2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Química</a:t>
            </a:r>
            <a:r>
              <a:rPr lang="fr-FR" sz="22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 per a </a:t>
            </a:r>
            <a:r>
              <a:rPr lang="fr-FR" sz="2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estudiants</a:t>
            </a:r>
            <a:r>
              <a:rPr lang="fr-FR" sz="22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 </a:t>
            </a:r>
            <a:r>
              <a:rPr lang="fr-FR" sz="220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de ciències</a:t>
            </a:r>
            <a:endParaRPr lang="fr-FR" sz="2200" dirty="0">
              <a:solidFill>
                <a:prstClr val="black">
                  <a:lumMod val="65000"/>
                  <a:lumOff val="35000"/>
                </a:prstClr>
              </a:solidFill>
              <a:latin typeface="Arial"/>
              <a:cs typeface="Arial"/>
            </a:endParaRPr>
          </a:p>
        </p:txBody>
      </p:sp>
      <p:cxnSp>
        <p:nvCxnSpPr>
          <p:cNvPr id="19" name="Conector recto 20"/>
          <p:cNvCxnSpPr/>
          <p:nvPr/>
        </p:nvCxnSpPr>
        <p:spPr>
          <a:xfrm>
            <a:off x="1100178" y="4882407"/>
            <a:ext cx="10802856" cy="6216"/>
          </a:xfrm>
          <a:prstGeom prst="line">
            <a:avLst/>
          </a:prstGeom>
          <a:ln w="9525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cto 20"/>
          <p:cNvCxnSpPr/>
          <p:nvPr/>
        </p:nvCxnSpPr>
        <p:spPr>
          <a:xfrm>
            <a:off x="1087666" y="5679188"/>
            <a:ext cx="10827880" cy="0"/>
          </a:xfrm>
          <a:prstGeom prst="line">
            <a:avLst/>
          </a:prstGeom>
          <a:ln w="9525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cto 28"/>
          <p:cNvCxnSpPr/>
          <p:nvPr/>
        </p:nvCxnSpPr>
        <p:spPr>
          <a:xfrm>
            <a:off x="1087666" y="6559351"/>
            <a:ext cx="10827880" cy="6216"/>
          </a:xfrm>
          <a:prstGeom prst="line">
            <a:avLst/>
          </a:prstGeom>
          <a:ln w="9525" cmpd="sng">
            <a:solidFill>
              <a:srgbClr val="0099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-1" y="3490273"/>
            <a:ext cx="13003213" cy="180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55" tIns="65028" rIns="130055" bIns="65028" rtlCol="0" anchor="ctr"/>
          <a:lstStyle/>
          <a:p>
            <a:endParaRPr lang="es-ES" sz="2800" dirty="0">
              <a:solidFill>
                <a:prstClr val="white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258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tge 2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3003213" cy="3490460"/>
          </a:xfrm>
          <a:prstGeom prst="rect">
            <a:avLst/>
          </a:prstGeom>
        </p:spPr>
      </p:pic>
      <p:grpSp>
        <p:nvGrpSpPr>
          <p:cNvPr id="2" name="Agrupa 1"/>
          <p:cNvGrpSpPr/>
          <p:nvPr/>
        </p:nvGrpSpPr>
        <p:grpSpPr>
          <a:xfrm>
            <a:off x="-1" y="2773347"/>
            <a:ext cx="8466086" cy="717113"/>
            <a:chOff x="-2" y="2773346"/>
            <a:chExt cx="8466085" cy="717113"/>
          </a:xfrm>
        </p:grpSpPr>
        <p:sp>
          <p:nvSpPr>
            <p:cNvPr id="35" name="Rectangle 34"/>
            <p:cNvSpPr/>
            <p:nvPr/>
          </p:nvSpPr>
          <p:spPr>
            <a:xfrm>
              <a:off x="-2" y="2773346"/>
              <a:ext cx="5391809" cy="717113"/>
            </a:xfrm>
            <a:prstGeom prst="rect">
              <a:avLst/>
            </a:prstGeom>
            <a:solidFill>
              <a:srgbClr val="33993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0055" tIns="65028" rIns="130055" bIns="65028" rtlCol="0" anchor="ctr"/>
            <a:lstStyle/>
            <a:p>
              <a:pPr defTabSz="647088"/>
              <a:endParaRPr lang="es-ES" sz="2800" dirty="0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46841" y="2803501"/>
              <a:ext cx="8119242" cy="654546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lIns="130055" tIns="65028" rIns="130055" bIns="65028">
              <a:spAutoFit/>
            </a:bodyPr>
            <a:lstStyle/>
            <a:p>
              <a:pPr defTabSz="647088"/>
              <a:r>
                <a:rPr lang="ca-ES" sz="34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Així s’estructura el grau</a:t>
              </a:r>
              <a:endParaRPr lang="es-ES" sz="3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0" y="3490274"/>
            <a:ext cx="13003213" cy="180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415" tIns="64710" rIns="129415" bIns="64710" rtlCol="0" anchor="ctr"/>
          <a:lstStyle/>
          <a:p>
            <a:pPr defTabSz="647088"/>
            <a:endParaRPr lang="es-ES" sz="2800" dirty="0">
              <a:solidFill>
                <a:prstClr val="white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grpSp>
        <p:nvGrpSpPr>
          <p:cNvPr id="7" name="Agrupa 6"/>
          <p:cNvGrpSpPr/>
          <p:nvPr/>
        </p:nvGrpSpPr>
        <p:grpSpPr>
          <a:xfrm>
            <a:off x="836150" y="3839957"/>
            <a:ext cx="11250712" cy="4625672"/>
            <a:chOff x="1088022" y="4469642"/>
            <a:chExt cx="10774885" cy="4026090"/>
          </a:xfrm>
        </p:grpSpPr>
        <p:pic>
          <p:nvPicPr>
            <p:cNvPr id="37" name="2.jp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8022" y="4469642"/>
              <a:ext cx="10774885" cy="4026090"/>
            </a:xfrm>
            <a:prstGeom prst="rect">
              <a:avLst/>
            </a:prstGeom>
          </p:spPr>
        </p:pic>
        <p:grpSp>
          <p:nvGrpSpPr>
            <p:cNvPr id="6" name="Agrupa 5"/>
            <p:cNvGrpSpPr/>
            <p:nvPr/>
          </p:nvGrpSpPr>
          <p:grpSpPr>
            <a:xfrm>
              <a:off x="1624083" y="4799659"/>
              <a:ext cx="9696665" cy="3178597"/>
              <a:chOff x="1624083" y="4799659"/>
              <a:chExt cx="9696665" cy="3178597"/>
            </a:xfrm>
          </p:grpSpPr>
          <p:sp>
            <p:nvSpPr>
              <p:cNvPr id="38" name="CuadroTexto 9"/>
              <p:cNvSpPr txBox="1"/>
              <p:nvPr/>
            </p:nvSpPr>
            <p:spPr>
              <a:xfrm>
                <a:off x="1624084" y="4932937"/>
                <a:ext cx="3875962" cy="3616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47088"/>
                <a:r>
                  <a:rPr lang="es-ES_tradnl" sz="2100" dirty="0" err="1">
                    <a:solidFill>
                      <a:prstClr val="white"/>
                    </a:solidFill>
                    <a:latin typeface="Arial"/>
                    <a:cs typeface="Arial"/>
                  </a:rPr>
                  <a:t>Formació</a:t>
                </a:r>
                <a:r>
                  <a:rPr lang="es-ES_tradnl" sz="2100" dirty="0">
                    <a:solidFill>
                      <a:prstClr val="white"/>
                    </a:solidFill>
                    <a:latin typeface="Arial"/>
                    <a:cs typeface="Arial"/>
                  </a:rPr>
                  <a:t> </a:t>
                </a:r>
                <a:r>
                  <a:rPr lang="es-ES_tradnl" sz="2100" dirty="0" err="1">
                    <a:solidFill>
                      <a:prstClr val="white"/>
                    </a:solidFill>
                    <a:latin typeface="Arial"/>
                    <a:cs typeface="Arial"/>
                  </a:rPr>
                  <a:t>Bàsica</a:t>
                </a:r>
                <a:endParaRPr lang="es-ES" sz="2100" dirty="0">
                  <a:solidFill>
                    <a:prstClr val="white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9" name="CuadroTexto 10"/>
              <p:cNvSpPr txBox="1"/>
              <p:nvPr/>
            </p:nvSpPr>
            <p:spPr>
              <a:xfrm>
                <a:off x="1624084" y="5809525"/>
                <a:ext cx="3875962" cy="3616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47088"/>
                <a:r>
                  <a:rPr lang="es-ES_tradnl" sz="2100" dirty="0" err="1">
                    <a:solidFill>
                      <a:prstClr val="white"/>
                    </a:solidFill>
                    <a:latin typeface="Arial"/>
                    <a:cs typeface="Arial"/>
                  </a:rPr>
                  <a:t>Obligatòries</a:t>
                </a:r>
                <a:endParaRPr lang="es-ES" sz="2100" dirty="0">
                  <a:solidFill>
                    <a:prstClr val="white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0" name="CuadroTexto 11"/>
              <p:cNvSpPr txBox="1"/>
              <p:nvPr/>
            </p:nvSpPr>
            <p:spPr>
              <a:xfrm>
                <a:off x="1624083" y="6711306"/>
                <a:ext cx="3875964" cy="3616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47088"/>
                <a:r>
                  <a:rPr lang="es-ES_tradnl" sz="2100" dirty="0" err="1">
                    <a:solidFill>
                      <a:prstClr val="white"/>
                    </a:solidFill>
                    <a:latin typeface="Arial"/>
                    <a:cs typeface="Arial"/>
                  </a:rPr>
                  <a:t>Optatives</a:t>
                </a:r>
                <a:endParaRPr lang="es-ES" sz="2100" dirty="0">
                  <a:solidFill>
                    <a:prstClr val="white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1" name="CuadroTexto 12"/>
              <p:cNvSpPr txBox="1"/>
              <p:nvPr/>
            </p:nvSpPr>
            <p:spPr>
              <a:xfrm>
                <a:off x="1624083" y="7616615"/>
                <a:ext cx="3875964" cy="3616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47088"/>
                <a:r>
                  <a:rPr lang="es-ES_tradnl" sz="2100" dirty="0">
                    <a:solidFill>
                      <a:prstClr val="white"/>
                    </a:solidFill>
                    <a:latin typeface="Arial"/>
                    <a:cs typeface="Arial"/>
                  </a:rPr>
                  <a:t>T</a:t>
                </a:r>
                <a:r>
                  <a:rPr lang="es-ES" sz="2100" dirty="0">
                    <a:solidFill>
                      <a:prstClr val="white"/>
                    </a:solidFill>
                    <a:latin typeface="Arial"/>
                    <a:cs typeface="Arial"/>
                  </a:rPr>
                  <a:t>re</a:t>
                </a:r>
                <a:r>
                  <a:rPr lang="es-ES_tradnl" sz="2100" dirty="0" err="1">
                    <a:solidFill>
                      <a:prstClr val="white"/>
                    </a:solidFill>
                    <a:latin typeface="Arial"/>
                    <a:cs typeface="Arial"/>
                  </a:rPr>
                  <a:t>ball</a:t>
                </a:r>
                <a:r>
                  <a:rPr lang="es-ES_tradnl" sz="2100" dirty="0">
                    <a:solidFill>
                      <a:prstClr val="white"/>
                    </a:solidFill>
                    <a:latin typeface="Arial"/>
                    <a:cs typeface="Arial"/>
                  </a:rPr>
                  <a:t> de fi de </a:t>
                </a:r>
                <a:r>
                  <a:rPr lang="es-ES_tradnl" sz="2100" dirty="0" err="1">
                    <a:solidFill>
                      <a:prstClr val="white"/>
                    </a:solidFill>
                    <a:latin typeface="Arial"/>
                    <a:cs typeface="Arial"/>
                  </a:rPr>
                  <a:t>grau</a:t>
                </a:r>
                <a:r>
                  <a:rPr lang="es-ES_tradnl" sz="2100" dirty="0">
                    <a:solidFill>
                      <a:prstClr val="white"/>
                    </a:solidFill>
                    <a:latin typeface="Arial"/>
                    <a:cs typeface="Arial"/>
                  </a:rPr>
                  <a:t> (TFG)</a:t>
                </a:r>
                <a:endParaRPr lang="es-ES" sz="2100" dirty="0">
                  <a:solidFill>
                    <a:prstClr val="white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2" name="CuadroTexto 13"/>
              <p:cNvSpPr txBox="1"/>
              <p:nvPr/>
            </p:nvSpPr>
            <p:spPr>
              <a:xfrm>
                <a:off x="6102200" y="4799659"/>
                <a:ext cx="3887961" cy="64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47088"/>
                <a:r>
                  <a:rPr lang="es-ES_tradnl" sz="2100" dirty="0" err="1">
                    <a:solidFill>
                      <a:prstClr val="white"/>
                    </a:solidFill>
                    <a:latin typeface="Arial"/>
                    <a:cs typeface="Arial"/>
                  </a:rPr>
                  <a:t>Assignatures</a:t>
                </a:r>
                <a:r>
                  <a:rPr lang="es-ES_tradnl" sz="2100" dirty="0">
                    <a:solidFill>
                      <a:prstClr val="white"/>
                    </a:solidFill>
                    <a:latin typeface="Arial"/>
                    <a:cs typeface="Arial"/>
                  </a:rPr>
                  <a:t> de la branca </a:t>
                </a:r>
                <a:br>
                  <a:rPr lang="es-ES_tradnl" sz="2100" dirty="0">
                    <a:solidFill>
                      <a:prstClr val="white"/>
                    </a:solidFill>
                    <a:latin typeface="Arial"/>
                    <a:cs typeface="Arial"/>
                  </a:rPr>
                </a:br>
                <a:r>
                  <a:rPr lang="es-ES_tradnl" sz="2100" dirty="0">
                    <a:solidFill>
                      <a:prstClr val="white"/>
                    </a:solidFill>
                    <a:latin typeface="Arial"/>
                    <a:cs typeface="Arial"/>
                  </a:rPr>
                  <a:t>de </a:t>
                </a:r>
                <a:r>
                  <a:rPr lang="es-ES_tradnl" sz="2100" dirty="0" err="1">
                    <a:solidFill>
                      <a:prstClr val="white"/>
                    </a:solidFill>
                    <a:latin typeface="Arial"/>
                    <a:cs typeface="Arial"/>
                  </a:rPr>
                  <a:t>coneixement</a:t>
                </a:r>
                <a:r>
                  <a:rPr lang="es-ES_tradnl" sz="2100" dirty="0">
                    <a:solidFill>
                      <a:prstClr val="white"/>
                    </a:solidFill>
                    <a:latin typeface="Arial"/>
                    <a:cs typeface="Arial"/>
                  </a:rPr>
                  <a:t> de la </a:t>
                </a:r>
                <a:r>
                  <a:rPr lang="es-ES_tradnl" sz="2100" dirty="0" err="1">
                    <a:solidFill>
                      <a:prstClr val="white"/>
                    </a:solidFill>
                    <a:latin typeface="Arial"/>
                    <a:cs typeface="Arial"/>
                  </a:rPr>
                  <a:t>titulació</a:t>
                </a:r>
                <a:endParaRPr lang="es-ES" sz="2100" dirty="0">
                  <a:solidFill>
                    <a:prstClr val="white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3" name="CuadroTexto 14"/>
              <p:cNvSpPr txBox="1"/>
              <p:nvPr/>
            </p:nvSpPr>
            <p:spPr>
              <a:xfrm>
                <a:off x="6102200" y="5716041"/>
                <a:ext cx="3887961" cy="64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47088"/>
                <a:r>
                  <a:rPr lang="es-ES_tradnl" sz="2100" dirty="0">
                    <a:solidFill>
                      <a:prstClr val="white"/>
                    </a:solidFill>
                    <a:latin typeface="Arial"/>
                    <a:cs typeface="Arial"/>
                  </a:rPr>
                  <a:t>Representen el </a:t>
                </a:r>
                <a:r>
                  <a:rPr lang="es-ES_tradnl" sz="2100" dirty="0" err="1">
                    <a:solidFill>
                      <a:prstClr val="white"/>
                    </a:solidFill>
                    <a:latin typeface="Arial"/>
                    <a:cs typeface="Arial"/>
                  </a:rPr>
                  <a:t>gruix</a:t>
                </a:r>
                <a:r>
                  <a:rPr lang="es-ES_tradnl" sz="2100" dirty="0">
                    <a:solidFill>
                      <a:prstClr val="white"/>
                    </a:solidFill>
                    <a:latin typeface="Arial"/>
                    <a:cs typeface="Arial"/>
                  </a:rPr>
                  <a:t> </a:t>
                </a:r>
                <a:r>
                  <a:rPr lang="es-ES_tradnl" sz="2100">
                    <a:solidFill>
                      <a:prstClr val="white"/>
                    </a:solidFill>
                    <a:latin typeface="Arial"/>
                    <a:cs typeface="Arial"/>
                  </a:rPr>
                  <a:t>del pla</a:t>
                </a:r>
                <a:r>
                  <a:rPr lang="es-ES_tradnl" sz="2100" dirty="0">
                    <a:solidFill>
                      <a:prstClr val="white"/>
                    </a:solidFill>
                    <a:latin typeface="Arial"/>
                    <a:cs typeface="Arial"/>
                  </a:rPr>
                  <a:t> </a:t>
                </a:r>
                <a:r>
                  <a:rPr lang="es-ES_tradnl" sz="2100">
                    <a:solidFill>
                      <a:prstClr val="white"/>
                    </a:solidFill>
                    <a:latin typeface="Arial"/>
                    <a:cs typeface="Arial"/>
                  </a:rPr>
                  <a:t>d’estudis</a:t>
                </a:r>
                <a:endParaRPr lang="es-ES" sz="2100" dirty="0">
                  <a:solidFill>
                    <a:prstClr val="white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4" name="CuadroTexto 15"/>
              <p:cNvSpPr txBox="1"/>
              <p:nvPr/>
            </p:nvSpPr>
            <p:spPr>
              <a:xfrm>
                <a:off x="6052364" y="6601201"/>
                <a:ext cx="3937798" cy="64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47088"/>
                <a:r>
                  <a:rPr lang="es-ES_tradnl" sz="2100" dirty="0">
                    <a:solidFill>
                      <a:prstClr val="white"/>
                    </a:solidFill>
                    <a:latin typeface="Arial"/>
                    <a:cs typeface="Arial"/>
                  </a:rPr>
                  <a:t>Poden </a:t>
                </a:r>
                <a:r>
                  <a:rPr lang="es-ES_tradnl" sz="2100">
                    <a:solidFill>
                      <a:prstClr val="white"/>
                    </a:solidFill>
                    <a:latin typeface="Arial"/>
                    <a:cs typeface="Arial"/>
                  </a:rPr>
                  <a:t>definir els</a:t>
                </a:r>
                <a:r>
                  <a:rPr lang="es-ES_tradnl" sz="2100" dirty="0">
                    <a:solidFill>
                      <a:prstClr val="white"/>
                    </a:solidFill>
                    <a:latin typeface="Arial"/>
                    <a:cs typeface="Arial"/>
                  </a:rPr>
                  <a:t> </a:t>
                </a:r>
                <a:r>
                  <a:rPr lang="es-ES_tradnl" sz="2100">
                    <a:solidFill>
                      <a:prstClr val="white"/>
                    </a:solidFill>
                    <a:latin typeface="Arial"/>
                    <a:cs typeface="Arial"/>
                  </a:rPr>
                  <a:t>itineraris </a:t>
                </a:r>
                <a:r>
                  <a:rPr lang="es-ES_tradnl" sz="2100" dirty="0">
                    <a:solidFill>
                      <a:prstClr val="white"/>
                    </a:solidFill>
                    <a:latin typeface="Arial"/>
                    <a:cs typeface="Arial"/>
                  </a:rPr>
                  <a:t>o </a:t>
                </a:r>
                <a:r>
                  <a:rPr lang="es-ES_tradnl" sz="2100" dirty="0" err="1">
                    <a:solidFill>
                      <a:prstClr val="white"/>
                    </a:solidFill>
                    <a:latin typeface="Arial"/>
                    <a:cs typeface="Arial"/>
                  </a:rPr>
                  <a:t>mencions</a:t>
                </a:r>
                <a:endParaRPr lang="es-ES" sz="2100" dirty="0">
                  <a:solidFill>
                    <a:prstClr val="white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5" name="CuadroTexto 19"/>
              <p:cNvSpPr txBox="1"/>
              <p:nvPr/>
            </p:nvSpPr>
            <p:spPr>
              <a:xfrm>
                <a:off x="10645255" y="4951837"/>
                <a:ext cx="651754" cy="3616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47088"/>
                <a:r>
                  <a:rPr lang="es-ES_tradnl" sz="2100">
                    <a:solidFill>
                      <a:prstClr val="white"/>
                    </a:solidFill>
                    <a:latin typeface="Arial"/>
                    <a:cs typeface="Arial"/>
                  </a:rPr>
                  <a:t>60</a:t>
                </a:r>
              </a:p>
            </p:txBody>
          </p:sp>
          <p:sp>
            <p:nvSpPr>
              <p:cNvPr id="46" name="CuadroTexto 20"/>
              <p:cNvSpPr txBox="1"/>
              <p:nvPr/>
            </p:nvSpPr>
            <p:spPr>
              <a:xfrm>
                <a:off x="10668544" y="5838341"/>
                <a:ext cx="605179" cy="3616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647088"/>
                <a:r>
                  <a:rPr lang="es-ES_tradnl" sz="2100">
                    <a:solidFill>
                      <a:prstClr val="white"/>
                    </a:solidFill>
                    <a:latin typeface="Arial"/>
                    <a:cs typeface="Arial"/>
                  </a:rPr>
                  <a:t>120</a:t>
                </a:r>
              </a:p>
            </p:txBody>
          </p:sp>
          <p:sp>
            <p:nvSpPr>
              <p:cNvPr id="47" name="CuadroTexto 21"/>
              <p:cNvSpPr txBox="1"/>
              <p:nvPr/>
            </p:nvSpPr>
            <p:spPr>
              <a:xfrm>
                <a:off x="10621518" y="6718161"/>
                <a:ext cx="699230" cy="3616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47088"/>
                <a:r>
                  <a:rPr lang="es-ES_tradnl" sz="2100">
                    <a:solidFill>
                      <a:prstClr val="white"/>
                    </a:solidFill>
                    <a:latin typeface="Arial"/>
                    <a:cs typeface="Arial"/>
                  </a:rPr>
                  <a:t>48</a:t>
                </a:r>
              </a:p>
            </p:txBody>
          </p:sp>
          <p:sp>
            <p:nvSpPr>
              <p:cNvPr id="48" name="CuadroTexto 22"/>
              <p:cNvSpPr txBox="1"/>
              <p:nvPr/>
            </p:nvSpPr>
            <p:spPr>
              <a:xfrm>
                <a:off x="10621518" y="7609824"/>
                <a:ext cx="699230" cy="3616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47088"/>
                <a:r>
                  <a:rPr lang="es-ES_tradnl" sz="2100">
                    <a:solidFill>
                      <a:prstClr val="white"/>
                    </a:solidFill>
                    <a:latin typeface="Arial"/>
                    <a:cs typeface="Arial"/>
                  </a:rPr>
                  <a:t>12</a:t>
                </a:r>
              </a:p>
            </p:txBody>
          </p:sp>
        </p:grpSp>
      </p:grpSp>
      <p:sp>
        <p:nvSpPr>
          <p:cNvPr id="49" name="CuadroTexto 23"/>
          <p:cNvSpPr txBox="1"/>
          <p:nvPr/>
        </p:nvSpPr>
        <p:spPr>
          <a:xfrm>
            <a:off x="1186495" y="8321207"/>
            <a:ext cx="184317" cy="399903"/>
          </a:xfrm>
          <a:prstGeom prst="rect">
            <a:avLst/>
          </a:prstGeom>
          <a:noFill/>
        </p:spPr>
        <p:txBody>
          <a:bodyPr wrap="none" lIns="90985" tIns="45492" rIns="90985" bIns="45492" rtlCol="0">
            <a:spAutoFit/>
          </a:bodyPr>
          <a:lstStyle/>
          <a:p>
            <a:pPr defTabSz="647088"/>
            <a:endParaRPr lang="fr-FR" sz="200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3672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3003213" cy="3490460"/>
          </a:xfrm>
          <a:prstGeom prst="rect">
            <a:avLst/>
          </a:prstGeom>
        </p:spPr>
      </p:pic>
      <p:grpSp>
        <p:nvGrpSpPr>
          <p:cNvPr id="2" name="Agrupa 1"/>
          <p:cNvGrpSpPr/>
          <p:nvPr/>
        </p:nvGrpSpPr>
        <p:grpSpPr>
          <a:xfrm>
            <a:off x="-1" y="2773161"/>
            <a:ext cx="10280469" cy="717113"/>
            <a:chOff x="-1" y="2773160"/>
            <a:chExt cx="10280469" cy="717113"/>
          </a:xfrm>
        </p:grpSpPr>
        <p:sp>
          <p:nvSpPr>
            <p:cNvPr id="35" name="Rectangle 34"/>
            <p:cNvSpPr/>
            <p:nvPr/>
          </p:nvSpPr>
          <p:spPr>
            <a:xfrm>
              <a:off x="-1" y="2773160"/>
              <a:ext cx="10280469" cy="717113"/>
            </a:xfrm>
            <a:prstGeom prst="rect">
              <a:avLst/>
            </a:prstGeom>
            <a:solidFill>
              <a:srgbClr val="33993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0055" tIns="65028" rIns="130055" bIns="65028" rtlCol="0" anchor="ctr"/>
            <a:lstStyle/>
            <a:p>
              <a:pPr defTabSz="647088"/>
              <a:endParaRPr lang="es-ES" sz="2800" dirty="0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46841" y="2803501"/>
              <a:ext cx="8119242" cy="654546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lIns="130055" tIns="65028" rIns="130055" bIns="65028">
              <a:spAutoFit/>
            </a:bodyPr>
            <a:lstStyle/>
            <a:p>
              <a:pPr defTabSz="647088"/>
              <a:r>
                <a:rPr lang="ca-ES" sz="3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Què </a:t>
              </a:r>
              <a:r>
                <a:rPr lang="ca-ES" sz="340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aprendràs: nou pla d’estudis*</a:t>
              </a:r>
              <a:endParaRPr lang="es-ES" sz="3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-1" y="3490274"/>
            <a:ext cx="13032000" cy="180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415" tIns="64710" rIns="129415" bIns="64710" rtlCol="0" anchor="ctr"/>
          <a:lstStyle/>
          <a:p>
            <a:pPr defTabSz="647088"/>
            <a:endParaRPr lang="es-ES" sz="2800" dirty="0">
              <a:solidFill>
                <a:prstClr val="white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881360" y="9264332"/>
            <a:ext cx="22482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Ho </a:t>
            </a:r>
            <a:r>
              <a:rPr lang="en-US" dirty="0" err="1" smtClean="0"/>
              <a:t>fareu</a:t>
            </a:r>
            <a:r>
              <a:rPr lang="en-US" dirty="0" smtClean="0"/>
              <a:t> a 2n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339452"/>
              </p:ext>
            </p:extLst>
          </p:nvPr>
        </p:nvGraphicFramePr>
        <p:xfrm>
          <a:off x="2671808" y="3702500"/>
          <a:ext cx="7058704" cy="5889625"/>
        </p:xfrm>
        <a:graphic>
          <a:graphicData uri="http://schemas.openxmlformats.org/drawingml/2006/table">
            <a:tbl>
              <a:tblPr/>
              <a:tblGrid>
                <a:gridCol w="1541145"/>
                <a:gridCol w="1541145"/>
                <a:gridCol w="1541145"/>
                <a:gridCol w="619125"/>
                <a:gridCol w="396875"/>
                <a:gridCol w="864235"/>
                <a:gridCol w="43532"/>
                <a:gridCol w="43532"/>
                <a:gridCol w="43532"/>
                <a:gridCol w="43532"/>
                <a:gridCol w="43532"/>
                <a:gridCol w="43532"/>
                <a:gridCol w="43532"/>
                <a:gridCol w="43532"/>
                <a:gridCol w="43532"/>
                <a:gridCol w="43532"/>
                <a:gridCol w="119714"/>
              </a:tblGrid>
              <a:tr h="1339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8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Curso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AMMGPM+Verdana" charset="0"/>
                        <a:ea typeface="Times New Roman" charset="0"/>
                        <a:cs typeface="AMMGPM+Verdana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8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Semestre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AMMGPM+Verdana" charset="0"/>
                        <a:ea typeface="Times New Roman" charset="0"/>
                        <a:cs typeface="AMMGPM+Verdana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8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Asignatura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AMMGPM+Verdana" charset="0"/>
                        <a:ea typeface="Times New Roman" charset="0"/>
                        <a:cs typeface="AMMGPM+Verdana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8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Carácter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AMMGPM+Verdana" charset="0"/>
                        <a:ea typeface="Times New Roman" charset="0"/>
                        <a:cs typeface="AMMGPM+Verdana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8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ECTS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AMMGPM+Verdana" charset="0"/>
                        <a:ea typeface="Times New Roman" charset="0"/>
                        <a:cs typeface="AMMGPM+Verdana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8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Calibri" charset="0"/>
                        </a:rPr>
                        <a:t>Materia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AMMGPM+Verdana" charset="0"/>
                        <a:ea typeface="Times New Roman" charset="0"/>
                        <a:cs typeface="AMMGPM+Verdana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925">
                <a:tc rowSpan="10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1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1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Álgebra Lineal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FB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6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1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9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Cálculo 1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FB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6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1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9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  <a:latin typeface="Calibri" charset="0"/>
                          <a:ea typeface="Times New Roman" charset="0"/>
                        </a:rPr>
                        <a:t>Herramientas informáticas para la estadística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FB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6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2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9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Análisis Exploratorio de Datos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FB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6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3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9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Introducción a la probabilidad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FB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6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1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9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2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Probabilidad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FB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6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1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9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Cálculo 2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FB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6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1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9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Introducción a la programación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FB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6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2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9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  <a:latin typeface="Calibri" charset="0"/>
                          <a:ea typeface="Times New Roman" charset="0"/>
                        </a:rPr>
                        <a:t>Recuperación y Almacenamiento de datos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FB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6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2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65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Inferencia Estadística 1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FB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6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4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 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 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Total  primer curso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 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60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 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 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 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 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 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 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 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 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 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 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 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Times New Roman" charset="0"/>
                          <a:ea typeface="Times New Roman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1925">
                <a:tc rowSpan="10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2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1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Distribuciones Multidimensionales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OB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6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4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9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Inferencia Estadística 2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OB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6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4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9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  <a:latin typeface="Calibri" charset="0"/>
                          <a:ea typeface="Times New Roman" charset="0"/>
                        </a:rPr>
                        <a:t>Muestreo y Diseño de Encuestas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OB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6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3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9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Diseño de Experimentos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OB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6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5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9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Métodos numéricos y Optimización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OB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6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1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9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2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Bioinformática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OB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6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7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9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Procesos Estocásticos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OB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6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5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9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Modelos Lineales 1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OB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6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5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9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Análisis de la Supervivencia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OB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6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6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9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Aprendizaje No Supervisado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OB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6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6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 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 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Total  segundo curso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 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60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 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 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 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 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 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 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 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 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 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 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 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Times New Roman" charset="0"/>
                          <a:ea typeface="Times New Roman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1925">
                <a:tc rowSpan="10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3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1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Estadística Bayesiana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OB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6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4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9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Series Temporales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OB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9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5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9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Machine Learning 1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OB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6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6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9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Modelos Lineales 2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OB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6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5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9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  <a:latin typeface="Calibri" charset="0"/>
                          <a:ea typeface="Times New Roman" charset="0"/>
                        </a:rPr>
                        <a:t>Estadística en Ciencias de la Salud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OB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3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7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9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2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Modelización de datos complejos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OB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6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5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9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Machine Learning 2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OB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6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6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9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Simulación y Remuestreo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OB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6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6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9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Introducción a la Econometría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OB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6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7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9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Modelización Avanzada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OB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6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5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 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 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Total  tercer curso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 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60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 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 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 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 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Calibri" charset="0"/>
                          <a:ea typeface="Times New Roman" charset="0"/>
                        </a:rPr>
                        <a:t> 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u="none" strike="noStrike"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Times New Roman" charset="0"/>
                        </a:rPr>
                        <a:t> 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</a:rPr>
                        <a:t> 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</a:rPr>
                        <a:t> 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</a:rPr>
                        <a:t> 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</a:rPr>
                        <a:t> 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</a:rPr>
                        <a:t> 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charset="0"/>
                          <a:ea typeface="Times New Roman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60431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3003213" cy="3490460"/>
          </a:xfrm>
          <a:prstGeom prst="rect">
            <a:avLst/>
          </a:prstGeom>
        </p:spPr>
      </p:pic>
      <p:grpSp>
        <p:nvGrpSpPr>
          <p:cNvPr id="2" name="Agrupa 1"/>
          <p:cNvGrpSpPr/>
          <p:nvPr/>
        </p:nvGrpSpPr>
        <p:grpSpPr>
          <a:xfrm>
            <a:off x="-1" y="2773347"/>
            <a:ext cx="8466084" cy="717113"/>
            <a:chOff x="-1" y="2773346"/>
            <a:chExt cx="8466084" cy="717113"/>
          </a:xfrm>
        </p:grpSpPr>
        <p:sp>
          <p:nvSpPr>
            <p:cNvPr id="35" name="Rectangle 34"/>
            <p:cNvSpPr/>
            <p:nvPr/>
          </p:nvSpPr>
          <p:spPr>
            <a:xfrm>
              <a:off x="-1" y="2773346"/>
              <a:ext cx="3862554" cy="717113"/>
            </a:xfrm>
            <a:prstGeom prst="rect">
              <a:avLst/>
            </a:prstGeom>
            <a:solidFill>
              <a:srgbClr val="33993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0055" tIns="65028" rIns="130055" bIns="65028" rtlCol="0" anchor="ctr"/>
            <a:lstStyle/>
            <a:p>
              <a:pPr defTabSz="647088"/>
              <a:endParaRPr lang="es-ES" sz="2800" dirty="0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46841" y="2803501"/>
              <a:ext cx="8119242" cy="654546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lIns="130055" tIns="65028" rIns="130055" bIns="65028">
              <a:spAutoFit/>
            </a:bodyPr>
            <a:lstStyle/>
            <a:p>
              <a:pPr defTabSz="647088"/>
              <a:r>
                <a:rPr lang="ca-ES" sz="34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Què aprendràs</a:t>
              </a:r>
              <a:endParaRPr lang="es-ES" sz="3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-1" y="3490274"/>
            <a:ext cx="13032000" cy="180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415" tIns="64710" rIns="129415" bIns="64710" rtlCol="0" anchor="ctr"/>
          <a:lstStyle/>
          <a:p>
            <a:pPr defTabSz="647088"/>
            <a:endParaRPr lang="es-ES" sz="2800" dirty="0">
              <a:solidFill>
                <a:prstClr val="white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2" name="QuadreDeText 11"/>
          <p:cNvSpPr txBox="1"/>
          <p:nvPr/>
        </p:nvSpPr>
        <p:spPr>
          <a:xfrm>
            <a:off x="742719" y="4008889"/>
            <a:ext cx="10673471" cy="5401099"/>
          </a:xfrm>
          <a:prstGeom prst="rect">
            <a:avLst/>
          </a:prstGeom>
          <a:noFill/>
        </p:spPr>
        <p:txBody>
          <a:bodyPr lIns="91064" tIns="45532" rIns="91064" bIns="45532">
            <a:spAutoFit/>
          </a:bodyPr>
          <a:lstStyle/>
          <a:p>
            <a:pPr marL="455335" indent="-455335" defTabSz="12976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ca-ES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Les mencions són itineraris </a:t>
            </a:r>
            <a:r>
              <a:rPr lang="es-ES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que es fan constar al </a:t>
            </a:r>
            <a:r>
              <a:rPr lang="es-ES" sz="21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suplement</a:t>
            </a:r>
            <a:r>
              <a:rPr lang="es-ES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s-ES" sz="21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europeu</a:t>
            </a:r>
            <a:r>
              <a:rPr lang="es-ES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 al </a:t>
            </a:r>
            <a:r>
              <a:rPr lang="es-ES" sz="21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títol</a:t>
            </a:r>
            <a:r>
              <a:rPr lang="es-ES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. Per </a:t>
            </a:r>
            <a:r>
              <a:rPr lang="es-ES" sz="21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obtenir</a:t>
            </a:r>
            <a:r>
              <a:rPr lang="es-ES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-la </a:t>
            </a:r>
            <a:r>
              <a:rPr lang="es-ES" sz="21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s’han</a:t>
            </a:r>
            <a:r>
              <a:rPr lang="es-ES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 de cursar 30 </a:t>
            </a:r>
            <a:r>
              <a:rPr lang="es-ES" sz="21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crèdits</a:t>
            </a:r>
            <a:r>
              <a:rPr lang="es-ES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s-ES" sz="21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vinculats</a:t>
            </a:r>
            <a:r>
              <a:rPr lang="es-ES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 a cada </a:t>
            </a:r>
            <a:r>
              <a:rPr lang="es-ES" sz="21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itinerari</a:t>
            </a:r>
            <a:r>
              <a:rPr lang="es-ES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. </a:t>
            </a:r>
          </a:p>
          <a:p>
            <a:pPr marL="455335" indent="-455335" defTabSz="12976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endParaRPr lang="es-ES" sz="10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645470" lvl="1" defTabSz="12976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defRPr/>
            </a:pPr>
            <a:r>
              <a:rPr lang="pt-BR" sz="2100" dirty="0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pt-BR" sz="2100" dirty="0" err="1">
                <a:solidFill>
                  <a:srgbClr val="FFC000"/>
                </a:solidFill>
                <a:latin typeface="Arial" pitchFamily="34" charset="0"/>
                <a:cs typeface="Arial" panose="020B0604020202020204" pitchFamily="34" charset="0"/>
              </a:rPr>
              <a:t>Bioinformàtica</a:t>
            </a:r>
            <a:r>
              <a:rPr lang="pt-BR" sz="2100" dirty="0">
                <a:solidFill>
                  <a:srgbClr val="FFC000"/>
                </a:solidFill>
                <a:latin typeface="Arial" pitchFamily="34" charset="0"/>
                <a:cs typeface="Arial" panose="020B0604020202020204" pitchFamily="34" charset="0"/>
              </a:rPr>
              <a:t> (</a:t>
            </a:r>
            <a:r>
              <a:rPr lang="pt-BR" sz="1900" dirty="0" err="1">
                <a:solidFill>
                  <a:srgbClr val="FFC000"/>
                </a:solidFill>
                <a:latin typeface="Arial" pitchFamily="34" charset="0"/>
                <a:cs typeface="Arial" panose="020B0604020202020204" pitchFamily="34" charset="0"/>
              </a:rPr>
              <a:t>UV</a:t>
            </a:r>
            <a:r>
              <a:rPr lang="pt-BR" sz="2100" dirty="0" err="1">
                <a:solidFill>
                  <a:srgbClr val="FFC000"/>
                </a:solidFill>
                <a:latin typeface="Arial" pitchFamily="34" charset="0"/>
                <a:cs typeface="Arial" panose="020B0604020202020204" pitchFamily="34" charset="0"/>
              </a:rPr>
              <a:t>ic</a:t>
            </a:r>
            <a:r>
              <a:rPr lang="pt-BR" sz="2100" dirty="0">
                <a:solidFill>
                  <a:srgbClr val="FFC000"/>
                </a:solidFill>
                <a:latin typeface="Arial" pitchFamily="34" charset="0"/>
                <a:cs typeface="Arial" panose="020B0604020202020204" pitchFamily="34" charset="0"/>
              </a:rPr>
              <a:t>)*</a:t>
            </a:r>
          </a:p>
          <a:p>
            <a:pPr marL="645470" lvl="1" defTabSz="12976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defRPr/>
            </a:pPr>
            <a:r>
              <a:rPr lang="pt-BR" sz="2100" dirty="0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pt-BR" sz="2100" b="1" dirty="0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Estadística Aplicada a </a:t>
            </a:r>
            <a:r>
              <a:rPr lang="pt-BR" sz="2100" b="1" dirty="0" err="1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les</a:t>
            </a:r>
            <a:r>
              <a:rPr lang="pt-BR" sz="2100" b="1" dirty="0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pt-BR" sz="2100" b="1" dirty="0" err="1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Ciències</a:t>
            </a:r>
            <a:r>
              <a:rPr lang="pt-BR" sz="2100" b="1" dirty="0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de </a:t>
            </a:r>
            <a:r>
              <a:rPr lang="pt-BR" sz="2100" b="1" dirty="0" err="1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la</a:t>
            </a:r>
            <a:r>
              <a:rPr lang="pt-BR" sz="2100" b="1" dirty="0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pt-BR" sz="2100" b="1" dirty="0" err="1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Salut</a:t>
            </a:r>
            <a:r>
              <a:rPr lang="pt-BR" sz="2100" b="1" dirty="0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(</a:t>
            </a:r>
            <a:r>
              <a:rPr lang="pt-BR" sz="1900" b="1" dirty="0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UAB</a:t>
            </a:r>
            <a:r>
              <a:rPr lang="pt-BR" sz="2100" b="1" dirty="0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)**</a:t>
            </a:r>
          </a:p>
          <a:p>
            <a:pPr marL="645470" lvl="1" defTabSz="12976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defRPr/>
            </a:pPr>
            <a:r>
              <a:rPr lang="pt-BR" sz="2100" b="1" dirty="0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Economia </a:t>
            </a:r>
            <a:r>
              <a:rPr lang="pt-BR" sz="2100" b="1" dirty="0" err="1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Financera</a:t>
            </a:r>
            <a:r>
              <a:rPr lang="pt-BR" sz="2100" b="1" dirty="0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(</a:t>
            </a:r>
            <a:r>
              <a:rPr lang="pt-BR" sz="1900" b="1" dirty="0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UAB</a:t>
            </a:r>
            <a:r>
              <a:rPr lang="pt-BR" sz="2100" b="1" dirty="0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)**</a:t>
            </a:r>
          </a:p>
          <a:p>
            <a:pPr marL="645470" lvl="1" defTabSz="12976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defRPr/>
            </a:pPr>
            <a:r>
              <a:rPr lang="pt-BR" sz="2100" dirty="0">
                <a:solidFill>
                  <a:srgbClr val="FFC000"/>
                </a:solidFill>
                <a:latin typeface="Arial" pitchFamily="34" charset="0"/>
                <a:cs typeface="Arial" panose="020B0604020202020204" pitchFamily="34" charset="0"/>
              </a:rPr>
              <a:t> Demografia (</a:t>
            </a:r>
            <a:r>
              <a:rPr lang="pt-BR" sz="1900" dirty="0">
                <a:solidFill>
                  <a:srgbClr val="FFC000"/>
                </a:solidFill>
                <a:latin typeface="Arial" pitchFamily="34" charset="0"/>
                <a:cs typeface="Arial" panose="020B0604020202020204" pitchFamily="34" charset="0"/>
              </a:rPr>
              <a:t>UAB</a:t>
            </a:r>
            <a:r>
              <a:rPr lang="pt-BR" sz="2100" dirty="0">
                <a:solidFill>
                  <a:srgbClr val="FFC000"/>
                </a:solidFill>
                <a:latin typeface="Arial" pitchFamily="34" charset="0"/>
                <a:cs typeface="Arial" panose="020B0604020202020204" pitchFamily="34" charset="0"/>
              </a:rPr>
              <a:t>)*</a:t>
            </a:r>
          </a:p>
          <a:p>
            <a:pPr marL="645470" lvl="1" defTabSz="12976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defRPr/>
            </a:pPr>
            <a:r>
              <a:rPr lang="pt-BR" sz="2100" dirty="0">
                <a:solidFill>
                  <a:srgbClr val="FFC000"/>
                </a:solidFill>
                <a:latin typeface="Arial" pitchFamily="34" charset="0"/>
                <a:cs typeface="Arial" panose="020B0604020202020204" pitchFamily="34" charset="0"/>
              </a:rPr>
              <a:t> Indústria </a:t>
            </a:r>
            <a:r>
              <a:rPr lang="pt-BR" sz="2100" dirty="0" err="1">
                <a:solidFill>
                  <a:srgbClr val="FFC000"/>
                </a:solidFill>
                <a:latin typeface="Arial" pitchFamily="34" charset="0"/>
                <a:cs typeface="Arial" panose="020B0604020202020204" pitchFamily="34" charset="0"/>
              </a:rPr>
              <a:t>i</a:t>
            </a:r>
            <a:r>
              <a:rPr lang="pt-BR" sz="2100" dirty="0">
                <a:solidFill>
                  <a:srgbClr val="FFC000"/>
                </a:solidFill>
                <a:latin typeface="Arial" pitchFamily="34" charset="0"/>
                <a:cs typeface="Arial" panose="020B0604020202020204" pitchFamily="34" charset="0"/>
              </a:rPr>
              <a:t> Tecnologia (</a:t>
            </a:r>
            <a:r>
              <a:rPr lang="pt-BR" sz="1900" dirty="0" err="1">
                <a:solidFill>
                  <a:srgbClr val="FFC000"/>
                </a:solidFill>
                <a:latin typeface="Arial" pitchFamily="34" charset="0"/>
                <a:cs typeface="Arial" panose="020B0604020202020204" pitchFamily="34" charset="0"/>
              </a:rPr>
              <a:t>UV</a:t>
            </a:r>
            <a:r>
              <a:rPr lang="pt-BR" sz="2100" dirty="0" err="1">
                <a:solidFill>
                  <a:srgbClr val="FFC000"/>
                </a:solidFill>
                <a:latin typeface="Arial" pitchFamily="34" charset="0"/>
                <a:cs typeface="Arial" panose="020B0604020202020204" pitchFamily="34" charset="0"/>
              </a:rPr>
              <a:t>ic</a:t>
            </a:r>
            <a:r>
              <a:rPr lang="pt-BR" sz="2100" dirty="0">
                <a:solidFill>
                  <a:srgbClr val="FFC000"/>
                </a:solidFill>
                <a:latin typeface="Arial" pitchFamily="34" charset="0"/>
                <a:cs typeface="Arial" panose="020B0604020202020204" pitchFamily="34" charset="0"/>
              </a:rPr>
              <a:t>)*</a:t>
            </a:r>
          </a:p>
          <a:p>
            <a:pPr marL="645470" lvl="1" defTabSz="12976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defRPr/>
            </a:pPr>
            <a:endParaRPr lang="es-ES" sz="10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455335" indent="-455335" defTabSz="12976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ca-ES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Pràctiques externes optatives a 4rt curs.</a:t>
            </a:r>
            <a:endParaRPr lang="es-ES" sz="21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988370" lvl="1" indent="-342900" defTabSz="12976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es-ES" sz="2100" dirty="0" err="1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Aquestes</a:t>
            </a:r>
            <a:r>
              <a:rPr lang="es-ES" sz="2100" dirty="0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s-ES" sz="2100" dirty="0" err="1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mencions</a:t>
            </a:r>
            <a:r>
              <a:rPr lang="es-ES" sz="2100" dirty="0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no s’ </a:t>
            </a:r>
            <a:r>
              <a:rPr lang="es-ES" sz="2100" dirty="0" err="1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oferirán</a:t>
            </a:r>
            <a:r>
              <a:rPr lang="es-ES" sz="2100" dirty="0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a partir del </a:t>
            </a:r>
            <a:r>
              <a:rPr lang="es-ES" sz="2100" dirty="0" err="1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curs</a:t>
            </a:r>
            <a:r>
              <a:rPr lang="es-ES" sz="2100" dirty="0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2019-2020</a:t>
            </a:r>
          </a:p>
          <a:p>
            <a:pPr marL="988370" lvl="1" indent="-342900" defTabSz="12976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es-ES" sz="2100" dirty="0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** </a:t>
            </a:r>
            <a:r>
              <a:rPr lang="es-ES" sz="2100" dirty="0" err="1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Aquestes</a:t>
            </a:r>
            <a:r>
              <a:rPr lang="es-ES" sz="2100" dirty="0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cambiarán de </a:t>
            </a:r>
            <a:r>
              <a:rPr lang="es-ES" sz="2100" dirty="0" err="1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nom</a:t>
            </a:r>
            <a:endParaRPr lang="es-ES" sz="2100" dirty="0">
              <a:solidFill>
                <a:srgbClr val="F79646">
                  <a:lumMod val="75000"/>
                </a:srgbClr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86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"/>
          <a:stretch/>
        </p:blipFill>
        <p:spPr>
          <a:xfrm>
            <a:off x="-2" y="0"/>
            <a:ext cx="13003213" cy="3580273"/>
          </a:xfrm>
          <a:prstGeom prst="rect">
            <a:avLst/>
          </a:prstGeom>
        </p:spPr>
      </p:pic>
      <p:grpSp>
        <p:nvGrpSpPr>
          <p:cNvPr id="2" name="Agrupa 1"/>
          <p:cNvGrpSpPr/>
          <p:nvPr/>
        </p:nvGrpSpPr>
        <p:grpSpPr>
          <a:xfrm>
            <a:off x="-1" y="2773346"/>
            <a:ext cx="8466084" cy="717113"/>
            <a:chOff x="-1" y="2773346"/>
            <a:chExt cx="8466084" cy="717113"/>
          </a:xfrm>
        </p:grpSpPr>
        <p:sp>
          <p:nvSpPr>
            <p:cNvPr id="35" name="Rectangle 34"/>
            <p:cNvSpPr/>
            <p:nvPr/>
          </p:nvSpPr>
          <p:spPr>
            <a:xfrm>
              <a:off x="-1" y="2773346"/>
              <a:ext cx="5312980" cy="717113"/>
            </a:xfrm>
            <a:prstGeom prst="rect">
              <a:avLst/>
            </a:prstGeom>
            <a:solidFill>
              <a:srgbClr val="33993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0055" tIns="65028" rIns="130055" bIns="65028" rtlCol="0" anchor="ctr"/>
            <a:lstStyle/>
            <a:p>
              <a:endParaRPr lang="es-ES" sz="2800" dirty="0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46841" y="2803501"/>
              <a:ext cx="8119242" cy="654546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lIns="130055" tIns="65028" rIns="130055" bIns="65028">
              <a:spAutoFit/>
            </a:bodyPr>
            <a:lstStyle/>
            <a:p>
              <a:r>
                <a:rPr lang="ca-ES" sz="34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Sortides professionals</a:t>
              </a:r>
              <a:endParaRPr lang="es-ES" sz="3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-1" y="3490273"/>
            <a:ext cx="13003213" cy="180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55" tIns="65028" rIns="130055" bIns="65028" rtlCol="0" anchor="ctr"/>
          <a:lstStyle/>
          <a:p>
            <a:endParaRPr lang="es-ES" sz="2800" dirty="0">
              <a:solidFill>
                <a:prstClr val="white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grpSp>
        <p:nvGrpSpPr>
          <p:cNvPr id="8" name="Agrupa 9">
            <a:extLst>
              <a:ext uri="{FF2B5EF4-FFF2-40B4-BE49-F238E27FC236}">
                <a16:creationId xmlns:a16="http://schemas.microsoft.com/office/drawing/2014/main" xmlns="" id="{E24A3A8C-F80D-DD4A-BB03-92CED30D333E}"/>
              </a:ext>
            </a:extLst>
          </p:cNvPr>
          <p:cNvGrpSpPr/>
          <p:nvPr/>
        </p:nvGrpSpPr>
        <p:grpSpPr>
          <a:xfrm>
            <a:off x="7478332" y="543568"/>
            <a:ext cx="5038068" cy="415198"/>
            <a:chOff x="376689" y="3476846"/>
            <a:chExt cx="7064337" cy="582187"/>
          </a:xfrm>
        </p:grpSpPr>
        <p:pic>
          <p:nvPicPr>
            <p:cNvPr id="9" name="Imatge 10">
              <a:extLst>
                <a:ext uri="{FF2B5EF4-FFF2-40B4-BE49-F238E27FC236}">
                  <a16:creationId xmlns:a16="http://schemas.microsoft.com/office/drawing/2014/main" xmlns="" id="{C8061E94-D386-0A42-8119-23B96A62C9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3965" b="23573"/>
            <a:stretch/>
          </p:blipFill>
          <p:spPr>
            <a:xfrm>
              <a:off x="376689" y="3476846"/>
              <a:ext cx="4932040" cy="582187"/>
            </a:xfrm>
            <a:prstGeom prst="rect">
              <a:avLst/>
            </a:prstGeom>
          </p:spPr>
        </p:pic>
        <p:pic>
          <p:nvPicPr>
            <p:cNvPr id="10" name="Imatge 11">
              <a:extLst>
                <a:ext uri="{FF2B5EF4-FFF2-40B4-BE49-F238E27FC236}">
                  <a16:creationId xmlns:a16="http://schemas.microsoft.com/office/drawing/2014/main" xmlns="" id="{4E3284A3-B3D1-6140-8E5B-6EADBAEFB8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7445" y="3476846"/>
              <a:ext cx="2473581" cy="582187"/>
            </a:xfrm>
            <a:prstGeom prst="rect">
              <a:avLst/>
            </a:prstGeom>
          </p:spPr>
        </p:pic>
      </p:grpSp>
      <p:grpSp>
        <p:nvGrpSpPr>
          <p:cNvPr id="11" name="Agrupa 9">
            <a:extLst>
              <a:ext uri="{FF2B5EF4-FFF2-40B4-BE49-F238E27FC236}">
                <a16:creationId xmlns:a16="http://schemas.microsoft.com/office/drawing/2014/main" xmlns="" id="{CBF6A301-B6A0-704D-8CFF-DFFE2D5E6014}"/>
              </a:ext>
            </a:extLst>
          </p:cNvPr>
          <p:cNvGrpSpPr/>
          <p:nvPr/>
        </p:nvGrpSpPr>
        <p:grpSpPr>
          <a:xfrm>
            <a:off x="7630732" y="695968"/>
            <a:ext cx="5038068" cy="415198"/>
            <a:chOff x="376689" y="3476846"/>
            <a:chExt cx="7064337" cy="582187"/>
          </a:xfrm>
        </p:grpSpPr>
        <p:pic>
          <p:nvPicPr>
            <p:cNvPr id="12" name="Imatge 10">
              <a:extLst>
                <a:ext uri="{FF2B5EF4-FFF2-40B4-BE49-F238E27FC236}">
                  <a16:creationId xmlns:a16="http://schemas.microsoft.com/office/drawing/2014/main" xmlns="" id="{A539096B-6A27-7847-9757-B49586D396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3965" b="23573"/>
            <a:stretch/>
          </p:blipFill>
          <p:spPr>
            <a:xfrm>
              <a:off x="376689" y="3476846"/>
              <a:ext cx="4932040" cy="582187"/>
            </a:xfrm>
            <a:prstGeom prst="rect">
              <a:avLst/>
            </a:prstGeom>
          </p:spPr>
        </p:pic>
        <p:pic>
          <p:nvPicPr>
            <p:cNvPr id="13" name="Imatge 11">
              <a:extLst>
                <a:ext uri="{FF2B5EF4-FFF2-40B4-BE49-F238E27FC236}">
                  <a16:creationId xmlns:a16="http://schemas.microsoft.com/office/drawing/2014/main" xmlns="" id="{F7148D1C-29AE-714A-88AA-C78FBDBDC8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7445" y="3476846"/>
              <a:ext cx="2473581" cy="582187"/>
            </a:xfrm>
            <a:prstGeom prst="rect">
              <a:avLst/>
            </a:prstGeom>
          </p:spPr>
        </p:pic>
      </p:grpSp>
      <p:grpSp>
        <p:nvGrpSpPr>
          <p:cNvPr id="14" name="Agrupa 9">
            <a:extLst>
              <a:ext uri="{FF2B5EF4-FFF2-40B4-BE49-F238E27FC236}">
                <a16:creationId xmlns:a16="http://schemas.microsoft.com/office/drawing/2014/main" xmlns="" id="{3B60300B-0043-FB49-9D84-98C3F6C53B7D}"/>
              </a:ext>
            </a:extLst>
          </p:cNvPr>
          <p:cNvGrpSpPr/>
          <p:nvPr/>
        </p:nvGrpSpPr>
        <p:grpSpPr>
          <a:xfrm>
            <a:off x="7783132" y="848368"/>
            <a:ext cx="5038068" cy="415198"/>
            <a:chOff x="376689" y="3476846"/>
            <a:chExt cx="7064337" cy="582187"/>
          </a:xfrm>
        </p:grpSpPr>
        <p:pic>
          <p:nvPicPr>
            <p:cNvPr id="15" name="Imatge 10">
              <a:extLst>
                <a:ext uri="{FF2B5EF4-FFF2-40B4-BE49-F238E27FC236}">
                  <a16:creationId xmlns:a16="http://schemas.microsoft.com/office/drawing/2014/main" xmlns="" id="{200F660D-B597-A04E-9DFC-99931A7A87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3965" b="23573"/>
            <a:stretch/>
          </p:blipFill>
          <p:spPr>
            <a:xfrm>
              <a:off x="376689" y="3476846"/>
              <a:ext cx="4932040" cy="582187"/>
            </a:xfrm>
            <a:prstGeom prst="rect">
              <a:avLst/>
            </a:prstGeom>
          </p:spPr>
        </p:pic>
        <p:pic>
          <p:nvPicPr>
            <p:cNvPr id="16" name="Imatge 11">
              <a:extLst>
                <a:ext uri="{FF2B5EF4-FFF2-40B4-BE49-F238E27FC236}">
                  <a16:creationId xmlns:a16="http://schemas.microsoft.com/office/drawing/2014/main" xmlns="" id="{79718887-2A8C-D14E-B701-D82179BA17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7445" y="3476846"/>
              <a:ext cx="2473581" cy="582187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4DCE52D-67E0-7F4F-BC49-1D32C2EC73B6}"/>
              </a:ext>
            </a:extLst>
          </p:cNvPr>
          <p:cNvSpPr/>
          <p:nvPr/>
        </p:nvSpPr>
        <p:spPr>
          <a:xfrm>
            <a:off x="0" y="3914667"/>
            <a:ext cx="12730196" cy="537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DD4129"/>
              </a:buClr>
              <a:buSzPct val="80000"/>
              <a:buFontTx/>
              <a:buChar char="-"/>
              <a:tabLst>
                <a:tab pos="176213" algn="l"/>
                <a:tab pos="7712075" algn="r"/>
              </a:tabLst>
            </a:pPr>
            <a:r>
              <a:rPr lang="ca-ES" sz="2400" b="1" dirty="0">
                <a:solidFill>
                  <a:srgbClr val="009933"/>
                </a:solidFill>
              </a:rPr>
              <a:t>L'àmbit de l'economia i les finances</a:t>
            </a:r>
            <a:r>
              <a:rPr lang="ca-ES" sz="2400" dirty="0">
                <a:solidFill>
                  <a:srgbClr val="009933"/>
                </a:solidFill>
              </a:rPr>
              <a:t>: </a:t>
            </a:r>
            <a:r>
              <a:rPr lang="ca-ES" sz="2400" dirty="0"/>
              <a:t>anàlisi de dades financeres i concessió de crèdits, recerca sobre sondejos d'opinió, màrqueting i departaments de vendes, anàlisi de la competència i, en general, l'assessorament i la consultoria, identificació de nínxols de mercat.</a:t>
            </a:r>
          </a:p>
          <a:p>
            <a:pPr marL="342900" indent="-342900">
              <a:lnSpc>
                <a:spcPct val="120000"/>
              </a:lnSpc>
              <a:buClr>
                <a:srgbClr val="DD4129"/>
              </a:buClr>
              <a:buSzPct val="80000"/>
              <a:buFontTx/>
              <a:buChar char="-"/>
              <a:tabLst>
                <a:tab pos="176213" algn="l"/>
                <a:tab pos="7712075" algn="r"/>
              </a:tabLst>
            </a:pPr>
            <a:r>
              <a:rPr lang="ca-ES" sz="2400" dirty="0"/>
              <a:t/>
            </a:r>
            <a:br>
              <a:rPr lang="ca-ES" sz="2400" dirty="0"/>
            </a:br>
            <a:r>
              <a:rPr lang="ca-ES" sz="2400" dirty="0"/>
              <a:t>- </a:t>
            </a:r>
            <a:r>
              <a:rPr lang="ca-ES" sz="2400" b="1" dirty="0">
                <a:solidFill>
                  <a:srgbClr val="009933"/>
                </a:solidFill>
              </a:rPr>
              <a:t>L'àmbit de la indústria i dels serveis</a:t>
            </a:r>
            <a:r>
              <a:rPr lang="ca-ES" sz="2400" dirty="0">
                <a:solidFill>
                  <a:srgbClr val="009933"/>
                </a:solidFill>
              </a:rPr>
              <a:t>: </a:t>
            </a:r>
            <a:r>
              <a:rPr lang="ca-ES" sz="2400" dirty="0"/>
              <a:t>disseny d'experiments, control de qualitat, millora de processos i productes, logística i optimització de processos de distribució, </a:t>
            </a:r>
            <a:r>
              <a:rPr lang="ca-ES" sz="2400" dirty="0" err="1"/>
              <a:t>geolocalització</a:t>
            </a:r>
            <a:r>
              <a:rPr lang="ca-ES" sz="2400" dirty="0"/>
              <a:t> de fenòmens i de persones, comerç al detall i comerç electrònic- recomanació de compres, màrqueting directe, etc.</a:t>
            </a:r>
          </a:p>
          <a:p>
            <a:pPr marL="342900" indent="-342900">
              <a:lnSpc>
                <a:spcPct val="120000"/>
              </a:lnSpc>
              <a:buClr>
                <a:srgbClr val="DD4129"/>
              </a:buClr>
              <a:buSzPct val="80000"/>
              <a:buFontTx/>
              <a:buChar char="-"/>
              <a:tabLst>
                <a:tab pos="176213" algn="l"/>
                <a:tab pos="7712075" algn="r"/>
              </a:tabLst>
            </a:pPr>
            <a:r>
              <a:rPr lang="ca-ES" sz="2400" dirty="0"/>
              <a:t/>
            </a:r>
            <a:br>
              <a:rPr lang="ca-ES" sz="2400" dirty="0"/>
            </a:br>
            <a:r>
              <a:rPr lang="ca-ES" sz="2400" dirty="0">
                <a:solidFill>
                  <a:srgbClr val="009933"/>
                </a:solidFill>
              </a:rPr>
              <a:t>- </a:t>
            </a:r>
            <a:r>
              <a:rPr lang="ca-ES" sz="2400" b="1" dirty="0">
                <a:solidFill>
                  <a:srgbClr val="009933"/>
                </a:solidFill>
              </a:rPr>
              <a:t>L'àmbit de les ciències de la vida, de la salut, la </a:t>
            </a:r>
            <a:r>
              <a:rPr lang="ca-ES" sz="2400" b="1" dirty="0" err="1">
                <a:solidFill>
                  <a:srgbClr val="009933"/>
                </a:solidFill>
              </a:rPr>
              <a:t>biosanitat</a:t>
            </a:r>
            <a:r>
              <a:rPr lang="ca-ES" sz="2400" b="1" dirty="0">
                <a:solidFill>
                  <a:srgbClr val="009933"/>
                </a:solidFill>
              </a:rPr>
              <a:t> i la psicologia</a:t>
            </a:r>
            <a:r>
              <a:rPr lang="ca-ES" sz="2400" dirty="0">
                <a:solidFill>
                  <a:srgbClr val="009933"/>
                </a:solidFill>
              </a:rPr>
              <a:t>: </a:t>
            </a:r>
            <a:r>
              <a:rPr lang="ca-ES" sz="2400" dirty="0"/>
              <a:t>sanitat, medicina, salut pública, gestió hospitalària i atenció sanitària, indústria farmacèutica, sanitat animal, assajos clínics, medi ambient, biologia, agricultura, ciències del mar.</a:t>
            </a: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50547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"/>
          <a:stretch/>
        </p:blipFill>
        <p:spPr>
          <a:xfrm>
            <a:off x="0" y="-19807"/>
            <a:ext cx="13003213" cy="3580273"/>
          </a:xfrm>
          <a:prstGeom prst="rect">
            <a:avLst/>
          </a:prstGeom>
        </p:spPr>
      </p:pic>
      <p:grpSp>
        <p:nvGrpSpPr>
          <p:cNvPr id="2" name="Agrupa 1"/>
          <p:cNvGrpSpPr/>
          <p:nvPr/>
        </p:nvGrpSpPr>
        <p:grpSpPr>
          <a:xfrm>
            <a:off x="-1" y="2773346"/>
            <a:ext cx="8466084" cy="717113"/>
            <a:chOff x="-1" y="2773346"/>
            <a:chExt cx="8466084" cy="717113"/>
          </a:xfrm>
        </p:grpSpPr>
        <p:sp>
          <p:nvSpPr>
            <p:cNvPr id="35" name="Rectangle 34"/>
            <p:cNvSpPr/>
            <p:nvPr/>
          </p:nvSpPr>
          <p:spPr>
            <a:xfrm>
              <a:off x="-1" y="2773346"/>
              <a:ext cx="5312980" cy="717113"/>
            </a:xfrm>
            <a:prstGeom prst="rect">
              <a:avLst/>
            </a:prstGeom>
            <a:solidFill>
              <a:srgbClr val="33993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0055" tIns="65028" rIns="130055" bIns="65028" rtlCol="0" anchor="ctr"/>
            <a:lstStyle/>
            <a:p>
              <a:endParaRPr lang="es-ES" sz="2800" dirty="0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46841" y="2803501"/>
              <a:ext cx="8119242" cy="654546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lIns="130055" tIns="65028" rIns="130055" bIns="65028">
              <a:spAutoFit/>
            </a:bodyPr>
            <a:lstStyle/>
            <a:p>
              <a:r>
                <a:rPr lang="ca-ES" sz="3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Sortides professionals</a:t>
              </a:r>
              <a:endParaRPr lang="es-ES" sz="3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-1" y="3490273"/>
            <a:ext cx="13003213" cy="180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55" tIns="65028" rIns="130055" bIns="65028" rtlCol="0" anchor="ctr"/>
          <a:lstStyle/>
          <a:p>
            <a:endParaRPr lang="es-ES" sz="2800" dirty="0">
              <a:solidFill>
                <a:prstClr val="white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59D2ACD-D2A2-B44D-8774-EC0E8E6B6491}"/>
              </a:ext>
            </a:extLst>
          </p:cNvPr>
          <p:cNvSpPr/>
          <p:nvPr/>
        </p:nvSpPr>
        <p:spPr>
          <a:xfrm>
            <a:off x="-2" y="3740280"/>
            <a:ext cx="13003211" cy="588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176213" algn="l"/>
                <a:tab pos="7712075" algn="r"/>
              </a:tabLst>
            </a:pPr>
            <a:r>
              <a:rPr lang="ca-ES" sz="2400" dirty="0"/>
              <a:t/>
            </a:r>
            <a:br>
              <a:rPr lang="ca-ES" sz="2400" dirty="0"/>
            </a:br>
            <a:r>
              <a:rPr lang="ca-ES" sz="2400" dirty="0">
                <a:solidFill>
                  <a:srgbClr val="009933"/>
                </a:solidFill>
              </a:rPr>
              <a:t>-</a:t>
            </a:r>
            <a:r>
              <a:rPr lang="ca-ES" sz="2400" b="1" dirty="0">
                <a:solidFill>
                  <a:srgbClr val="009933"/>
                </a:solidFill>
              </a:rPr>
              <a:t> L'àmbit de les administracions públiques</a:t>
            </a:r>
            <a:r>
              <a:rPr lang="ca-ES" sz="2400" dirty="0">
                <a:solidFill>
                  <a:srgbClr val="009933"/>
                </a:solidFill>
              </a:rPr>
              <a:t>: </a:t>
            </a:r>
            <a:r>
              <a:rPr lang="ca-ES" sz="2400" dirty="0"/>
              <a:t>instituts oficials d'estadística, centres d'estudis sociològics i de tendències socials i d'opinió pública, projeccions demogràfiques, explotació d'informació cadastral, administració local (ciutats intel·ligents, col·laboració ciutadana i relació amb els ciutadans), avaluació de polítiques públiques, etc.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176213" algn="l"/>
                <a:tab pos="7712075" algn="r"/>
              </a:tabLst>
            </a:pPr>
            <a:r>
              <a:rPr lang="ca-ES" sz="2400" dirty="0"/>
              <a:t/>
            </a:r>
            <a:br>
              <a:rPr lang="ca-ES" sz="2400" dirty="0"/>
            </a:br>
            <a:r>
              <a:rPr lang="ca-ES" sz="2400" dirty="0">
                <a:solidFill>
                  <a:srgbClr val="009933"/>
                </a:solidFill>
              </a:rPr>
              <a:t>- </a:t>
            </a:r>
            <a:r>
              <a:rPr lang="ca-ES" sz="2400" b="1" dirty="0">
                <a:solidFill>
                  <a:srgbClr val="009933"/>
                </a:solidFill>
              </a:rPr>
              <a:t>L'àmbit acadèmic, de la docència i la recerca</a:t>
            </a:r>
            <a:r>
              <a:rPr lang="ca-ES" sz="2400" dirty="0">
                <a:solidFill>
                  <a:srgbClr val="009933"/>
                </a:solidFill>
              </a:rPr>
              <a:t>: </a:t>
            </a:r>
            <a:r>
              <a:rPr lang="ca-ES" sz="2400" dirty="0"/>
              <a:t>ensenyament secundari, docència universitària i recerca, formació continuada, recerca bàsica.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176213" algn="l"/>
                <a:tab pos="7712075" algn="r"/>
              </a:tabLst>
            </a:pPr>
            <a:r>
              <a:rPr lang="ca-ES" sz="2400" dirty="0"/>
              <a:t/>
            </a:r>
            <a:br>
              <a:rPr lang="ca-ES" sz="2400" dirty="0"/>
            </a:br>
            <a:r>
              <a:rPr lang="ca-ES" sz="2400" dirty="0">
                <a:solidFill>
                  <a:srgbClr val="009933"/>
                </a:solidFill>
              </a:rPr>
              <a:t>- </a:t>
            </a:r>
            <a:r>
              <a:rPr lang="ca-ES" sz="2400" b="1" dirty="0">
                <a:solidFill>
                  <a:srgbClr val="009933"/>
                </a:solidFill>
              </a:rPr>
              <a:t>L'àmbit dels mitjans de comunicació i de les xarxes socials</a:t>
            </a:r>
            <a:r>
              <a:rPr lang="ca-ES" sz="2400" dirty="0">
                <a:solidFill>
                  <a:srgbClr val="009933"/>
                </a:solidFill>
              </a:rPr>
              <a:t>: </a:t>
            </a:r>
            <a:r>
              <a:rPr lang="ca-ES" sz="2400" dirty="0"/>
              <a:t>premsa, ràdio, televisió, cinema, periodisme d'investigació i de dades. No es pot deixar de banda l'analítica web (visites, visitants, temps a les pàgines, visites noves, pàgines per visita, etc.).</a:t>
            </a:r>
            <a:r>
              <a:rPr lang="ca-ES" sz="2400" b="1" dirty="0">
                <a:solidFill>
                  <a:srgbClr val="009933"/>
                </a:solidFill>
                <a:cs typeface="Arial"/>
              </a:rPr>
              <a:t>·</a:t>
            </a: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176213" algn="l"/>
                <a:tab pos="7712075" algn="r"/>
              </a:tabLst>
            </a:pPr>
            <a:endParaRPr lang="pt-BR" sz="28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9914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ítulo 1"/>
          <p:cNvSpPr>
            <a:spLocks noGrp="1"/>
          </p:cNvSpPr>
          <p:nvPr>
            <p:ph type="ctrTitle"/>
          </p:nvPr>
        </p:nvSpPr>
        <p:spPr>
          <a:xfrm>
            <a:off x="974725" y="3030549"/>
            <a:ext cx="11053763" cy="2092325"/>
          </a:xfrm>
        </p:spPr>
        <p:txBody>
          <a:bodyPr/>
          <a:lstStyle/>
          <a:p>
            <a:pPr eaLnBrk="1" hangingPunct="1"/>
            <a:r>
              <a:rPr lang="ca-ES"/>
              <a:t>v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9274"/>
            <a:ext cx="9101137" cy="2492375"/>
          </a:xfrm>
        </p:spPr>
        <p:txBody>
          <a:bodyPr rtlCol="0">
            <a:normAutofit/>
          </a:bodyPr>
          <a:lstStyle/>
          <a:p>
            <a:pPr defTabSz="649638" eaLnBrk="1" fontAlgn="auto" hangingPunct="1">
              <a:spcAft>
                <a:spcPts val="0"/>
              </a:spcAft>
              <a:defRPr/>
            </a:pPr>
            <a:endParaRPr lang="ca-ES" dirty="0"/>
          </a:p>
        </p:txBody>
      </p:sp>
      <p:pic>
        <p:nvPicPr>
          <p:cNvPr id="20483" name="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"/>
            <a:ext cx="13003213" cy="975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CuadroTexto 4"/>
          <p:cNvSpPr txBox="1">
            <a:spLocks noChangeArrowheads="1"/>
          </p:cNvSpPr>
          <p:nvPr/>
        </p:nvSpPr>
        <p:spPr bwMode="auto">
          <a:xfrm>
            <a:off x="581026" y="635001"/>
            <a:ext cx="8527756" cy="68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49" tIns="45674" rIns="91349" bIns="45674">
            <a:spAutoFit/>
          </a:bodyPr>
          <a:lstStyle/>
          <a:p>
            <a:pPr defTabSz="648650" fontAlgn="base">
              <a:spcBef>
                <a:spcPct val="0"/>
              </a:spcBef>
              <a:spcAft>
                <a:spcPct val="0"/>
              </a:spcAft>
            </a:pPr>
            <a:r>
              <a:rPr lang="ca-ES" sz="3800" b="1">
                <a:solidFill>
                  <a:srgbClr val="009933"/>
                </a:solidFill>
                <a:latin typeface="Arial" charset="0"/>
                <a:cs typeface="Arial" charset="0"/>
              </a:rPr>
              <a:t>Reconeguda pels millors rànquings</a:t>
            </a:r>
          </a:p>
        </p:txBody>
      </p:sp>
      <p:sp>
        <p:nvSpPr>
          <p:cNvPr id="20485" name="CuadroTexto 5"/>
          <p:cNvSpPr txBox="1">
            <a:spLocks noChangeArrowheads="1"/>
          </p:cNvSpPr>
          <p:nvPr/>
        </p:nvSpPr>
        <p:spPr bwMode="auto">
          <a:xfrm>
            <a:off x="10734707" y="398466"/>
            <a:ext cx="1725584" cy="37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49" tIns="45674" rIns="91349" bIns="45674">
            <a:spAutoFit/>
          </a:bodyPr>
          <a:lstStyle/>
          <a:p>
            <a:pPr algn="r" defTabSz="648650" fontAlgn="base">
              <a:spcBef>
                <a:spcPct val="0"/>
              </a:spcBef>
              <a:spcAft>
                <a:spcPct val="0"/>
              </a:spcAft>
            </a:pPr>
            <a:r>
              <a:rPr lang="ca-ES" sz="1800">
                <a:solidFill>
                  <a:srgbClr val="80C186"/>
                </a:solidFill>
                <a:latin typeface="Arial" charset="0"/>
                <a:cs typeface="Arial" charset="0"/>
              </a:rPr>
              <a:t>Coneix la UAB</a:t>
            </a:r>
          </a:p>
        </p:txBody>
      </p:sp>
      <p:sp>
        <p:nvSpPr>
          <p:cNvPr id="20489" name="CuadroTexto 15"/>
          <p:cNvSpPr txBox="1">
            <a:spLocks noChangeArrowheads="1"/>
          </p:cNvSpPr>
          <p:nvPr/>
        </p:nvSpPr>
        <p:spPr bwMode="auto">
          <a:xfrm>
            <a:off x="5473090" y="4862463"/>
            <a:ext cx="2020353" cy="1384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49" tIns="45674" rIns="91349" bIns="45674">
            <a:spAutoFit/>
          </a:bodyPr>
          <a:lstStyle/>
          <a:p>
            <a:pPr algn="ctr" defTabSz="648650" fontAlgn="base">
              <a:spcBef>
                <a:spcPct val="0"/>
              </a:spcBef>
              <a:spcAft>
                <a:spcPct val="0"/>
              </a:spcAft>
            </a:pPr>
            <a:r>
              <a:rPr lang="ca-ES" sz="8400" dirty="0">
                <a:solidFill>
                  <a:prstClr val="white"/>
                </a:solidFill>
                <a:latin typeface="Arial" charset="0"/>
                <a:cs typeface="Arial" charset="0"/>
              </a:rPr>
              <a:t>147</a:t>
            </a:r>
          </a:p>
        </p:txBody>
      </p:sp>
      <p:sp>
        <p:nvSpPr>
          <p:cNvPr id="20490" name="CuadroTexto 17"/>
          <p:cNvSpPr txBox="1">
            <a:spLocks noChangeArrowheads="1"/>
          </p:cNvSpPr>
          <p:nvPr/>
        </p:nvSpPr>
        <p:spPr bwMode="auto">
          <a:xfrm>
            <a:off x="5830315" y="6220099"/>
            <a:ext cx="1305899" cy="43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49" tIns="45674" rIns="91349" bIns="45674">
            <a:spAutoFit/>
          </a:bodyPr>
          <a:lstStyle/>
          <a:p>
            <a:pPr algn="ctr" defTabSz="648650" fontAlgn="base">
              <a:spcBef>
                <a:spcPct val="0"/>
              </a:spcBef>
              <a:spcAft>
                <a:spcPct val="0"/>
              </a:spcAft>
            </a:pPr>
            <a:r>
              <a:rPr lang="ca-ES" sz="2100" dirty="0">
                <a:solidFill>
                  <a:prstClr val="white"/>
                </a:solidFill>
                <a:latin typeface="Arial" charset="0"/>
                <a:cs typeface="Arial" charset="0"/>
              </a:rPr>
              <a:t>del món</a:t>
            </a:r>
          </a:p>
        </p:txBody>
      </p:sp>
      <p:sp>
        <p:nvSpPr>
          <p:cNvPr id="20491" name="CuadroTexto 18"/>
          <p:cNvSpPr txBox="1">
            <a:spLocks noChangeArrowheads="1"/>
          </p:cNvSpPr>
          <p:nvPr/>
        </p:nvSpPr>
        <p:spPr bwMode="auto">
          <a:xfrm>
            <a:off x="5177641" y="7179914"/>
            <a:ext cx="2611248" cy="946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49" tIns="45674" rIns="91349" bIns="45674">
            <a:spAutoFit/>
          </a:bodyPr>
          <a:lstStyle/>
          <a:p>
            <a:pPr algn="ctr" defTabSz="648650" fontAlgn="base">
              <a:spcBef>
                <a:spcPct val="0"/>
              </a:spcBef>
              <a:spcAft>
                <a:spcPct val="0"/>
              </a:spcAft>
            </a:pPr>
            <a:r>
              <a:rPr lang="ca-ES" sz="1800" dirty="0">
                <a:solidFill>
                  <a:prstClr val="white"/>
                </a:solidFill>
                <a:latin typeface="Arial" charset="0"/>
                <a:cs typeface="Arial" charset="0"/>
              </a:rPr>
              <a:t>RÀNQUING TIMES HIGHER EDUCATION 2018</a:t>
            </a:r>
          </a:p>
        </p:txBody>
      </p:sp>
      <p:cxnSp>
        <p:nvCxnSpPr>
          <p:cNvPr id="21" name="Conector recto 20"/>
          <p:cNvCxnSpPr/>
          <p:nvPr/>
        </p:nvCxnSpPr>
        <p:spPr>
          <a:xfrm>
            <a:off x="5610140" y="6933338"/>
            <a:ext cx="174625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CuadroTexto 15"/>
          <p:cNvSpPr txBox="1">
            <a:spLocks noChangeArrowheads="1"/>
          </p:cNvSpPr>
          <p:nvPr/>
        </p:nvSpPr>
        <p:spPr bwMode="auto">
          <a:xfrm>
            <a:off x="1564239" y="4872362"/>
            <a:ext cx="2020353" cy="1384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49" tIns="45674" rIns="91349" bIns="45674">
            <a:spAutoFit/>
          </a:bodyPr>
          <a:lstStyle/>
          <a:p>
            <a:pPr algn="ctr" defTabSz="648650" fontAlgn="base">
              <a:spcBef>
                <a:spcPct val="0"/>
              </a:spcBef>
              <a:spcAft>
                <a:spcPct val="0"/>
              </a:spcAft>
            </a:pPr>
            <a:r>
              <a:rPr lang="ca-ES" sz="8400" dirty="0">
                <a:solidFill>
                  <a:prstClr val="white"/>
                </a:solidFill>
                <a:latin typeface="Arial" charset="0"/>
                <a:cs typeface="Arial" charset="0"/>
              </a:rPr>
              <a:t>12</a:t>
            </a:r>
          </a:p>
        </p:txBody>
      </p:sp>
      <p:sp>
        <p:nvSpPr>
          <p:cNvPr id="37" name="CuadroTexto 17"/>
          <p:cNvSpPr txBox="1">
            <a:spLocks noChangeArrowheads="1"/>
          </p:cNvSpPr>
          <p:nvPr/>
        </p:nvSpPr>
        <p:spPr bwMode="auto">
          <a:xfrm>
            <a:off x="1921465" y="6230001"/>
            <a:ext cx="1305899" cy="43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49" tIns="45674" rIns="91349" bIns="45674">
            <a:spAutoFit/>
          </a:bodyPr>
          <a:lstStyle/>
          <a:p>
            <a:pPr algn="ctr" defTabSz="648650" fontAlgn="base">
              <a:spcBef>
                <a:spcPct val="0"/>
              </a:spcBef>
              <a:spcAft>
                <a:spcPct val="0"/>
              </a:spcAft>
            </a:pPr>
            <a:r>
              <a:rPr lang="ca-ES" sz="2100" dirty="0">
                <a:solidFill>
                  <a:prstClr val="white"/>
                </a:solidFill>
                <a:latin typeface="Arial" charset="0"/>
                <a:cs typeface="Arial" charset="0"/>
              </a:rPr>
              <a:t>del món</a:t>
            </a:r>
          </a:p>
        </p:txBody>
      </p:sp>
      <p:sp>
        <p:nvSpPr>
          <p:cNvPr id="38" name="CuadroTexto 18"/>
          <p:cNvSpPr txBox="1">
            <a:spLocks noChangeArrowheads="1"/>
          </p:cNvSpPr>
          <p:nvPr/>
        </p:nvSpPr>
        <p:spPr bwMode="auto">
          <a:xfrm>
            <a:off x="1268790" y="7189816"/>
            <a:ext cx="2611248" cy="92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49" tIns="45674" rIns="91349" bIns="45674">
            <a:spAutoFit/>
          </a:bodyPr>
          <a:lstStyle/>
          <a:p>
            <a:pPr algn="ctr" defTabSz="648650" fontAlgn="base">
              <a:spcBef>
                <a:spcPct val="0"/>
              </a:spcBef>
              <a:spcAft>
                <a:spcPct val="0"/>
              </a:spcAft>
            </a:pPr>
            <a:r>
              <a:rPr lang="ca-ES" sz="1800" dirty="0">
                <a:solidFill>
                  <a:prstClr val="white"/>
                </a:solidFill>
                <a:latin typeface="Arial" charset="0"/>
                <a:cs typeface="Arial" charset="0"/>
              </a:rPr>
              <a:t>QS TOP 50 </a:t>
            </a:r>
            <a:br>
              <a:rPr lang="ca-ES" sz="1800" dirty="0">
                <a:solidFill>
                  <a:prstClr val="white"/>
                </a:solidFill>
                <a:latin typeface="Arial" charset="0"/>
                <a:cs typeface="Arial" charset="0"/>
              </a:rPr>
            </a:br>
            <a:r>
              <a:rPr lang="ca-ES" sz="1800" dirty="0">
                <a:solidFill>
                  <a:prstClr val="white"/>
                </a:solidFill>
                <a:latin typeface="Arial" charset="0"/>
                <a:cs typeface="Arial" charset="0"/>
              </a:rPr>
              <a:t>UNDER 50 RÀNQUING </a:t>
            </a:r>
            <a:br>
              <a:rPr lang="ca-ES" sz="1800" dirty="0">
                <a:solidFill>
                  <a:prstClr val="white"/>
                </a:solidFill>
                <a:latin typeface="Arial" charset="0"/>
                <a:cs typeface="Arial" charset="0"/>
              </a:rPr>
            </a:br>
            <a:r>
              <a:rPr lang="ca-ES" sz="1800" dirty="0">
                <a:solidFill>
                  <a:prstClr val="white"/>
                </a:solidFill>
                <a:latin typeface="Arial" charset="0"/>
                <a:cs typeface="Arial" charset="0"/>
              </a:rPr>
              <a:t>2018</a:t>
            </a:r>
          </a:p>
        </p:txBody>
      </p:sp>
      <p:cxnSp>
        <p:nvCxnSpPr>
          <p:cNvPr id="39" name="Conector recto 20"/>
          <p:cNvCxnSpPr/>
          <p:nvPr/>
        </p:nvCxnSpPr>
        <p:spPr>
          <a:xfrm>
            <a:off x="1701289" y="6943239"/>
            <a:ext cx="174625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CuadroTexto 15"/>
          <p:cNvSpPr txBox="1">
            <a:spLocks noChangeArrowheads="1"/>
          </p:cNvSpPr>
          <p:nvPr/>
        </p:nvSpPr>
        <p:spPr bwMode="auto">
          <a:xfrm>
            <a:off x="9484864" y="4872362"/>
            <a:ext cx="2020353" cy="1384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49" tIns="45674" rIns="91349" bIns="45674">
            <a:spAutoFit/>
          </a:bodyPr>
          <a:lstStyle/>
          <a:p>
            <a:pPr algn="ctr" defTabSz="648650" fontAlgn="base">
              <a:spcBef>
                <a:spcPct val="0"/>
              </a:spcBef>
              <a:spcAft>
                <a:spcPct val="0"/>
              </a:spcAft>
            </a:pPr>
            <a:r>
              <a:rPr lang="ca-ES" sz="8400" dirty="0">
                <a:solidFill>
                  <a:prstClr val="white"/>
                </a:solidFill>
                <a:latin typeface="Arial" charset="0"/>
                <a:cs typeface="Arial" charset="0"/>
              </a:rPr>
              <a:t>167</a:t>
            </a:r>
          </a:p>
        </p:txBody>
      </p:sp>
      <p:sp>
        <p:nvSpPr>
          <p:cNvPr id="41" name="CuadroTexto 17"/>
          <p:cNvSpPr txBox="1">
            <a:spLocks noChangeArrowheads="1"/>
          </p:cNvSpPr>
          <p:nvPr/>
        </p:nvSpPr>
        <p:spPr bwMode="auto">
          <a:xfrm>
            <a:off x="9842091" y="6230001"/>
            <a:ext cx="1305899" cy="43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49" tIns="45674" rIns="91349" bIns="45674">
            <a:spAutoFit/>
          </a:bodyPr>
          <a:lstStyle/>
          <a:p>
            <a:pPr algn="ctr" defTabSz="648650" fontAlgn="base">
              <a:spcBef>
                <a:spcPct val="0"/>
              </a:spcBef>
              <a:spcAft>
                <a:spcPct val="0"/>
              </a:spcAft>
            </a:pPr>
            <a:r>
              <a:rPr lang="ca-ES" sz="2100" dirty="0">
                <a:solidFill>
                  <a:prstClr val="white"/>
                </a:solidFill>
                <a:latin typeface="Arial" charset="0"/>
                <a:cs typeface="Arial" charset="0"/>
              </a:rPr>
              <a:t>del món</a:t>
            </a:r>
          </a:p>
        </p:txBody>
      </p:sp>
      <p:sp>
        <p:nvSpPr>
          <p:cNvPr id="42" name="CuadroTexto 18"/>
          <p:cNvSpPr txBox="1">
            <a:spLocks noChangeArrowheads="1"/>
          </p:cNvSpPr>
          <p:nvPr/>
        </p:nvSpPr>
        <p:spPr bwMode="auto">
          <a:xfrm>
            <a:off x="9108782" y="7189813"/>
            <a:ext cx="2790293" cy="946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49" tIns="45674" rIns="91349" bIns="45674">
            <a:spAutoFit/>
          </a:bodyPr>
          <a:lstStyle/>
          <a:p>
            <a:pPr algn="ctr" defTabSz="648650" fontAlgn="base">
              <a:spcBef>
                <a:spcPct val="0"/>
              </a:spcBef>
              <a:spcAft>
                <a:spcPct val="0"/>
              </a:spcAft>
            </a:pPr>
            <a:r>
              <a:rPr lang="ca-ES" sz="1800" dirty="0">
                <a:solidFill>
                  <a:prstClr val="white"/>
                </a:solidFill>
                <a:latin typeface="Arial" charset="0"/>
                <a:cs typeface="Arial" charset="0"/>
              </a:rPr>
              <a:t>RÀNQUING BEST GLOBAL UNIVERSITIES 2018</a:t>
            </a:r>
          </a:p>
        </p:txBody>
      </p:sp>
      <p:cxnSp>
        <p:nvCxnSpPr>
          <p:cNvPr id="43" name="Conector recto 20"/>
          <p:cNvCxnSpPr/>
          <p:nvPr/>
        </p:nvCxnSpPr>
        <p:spPr>
          <a:xfrm>
            <a:off x="9621916" y="6943239"/>
            <a:ext cx="174625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64770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29"/>
          <p:cNvSpPr>
            <a:spLocks noChangeArrowheads="1"/>
          </p:cNvSpPr>
          <p:nvPr/>
        </p:nvSpPr>
        <p:spPr bwMode="auto">
          <a:xfrm>
            <a:off x="-1" y="3794786"/>
            <a:ext cx="13003213" cy="4334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ca-ES" sz="5119">
              <a:solidFill>
                <a:schemeClr val="tx2"/>
              </a:solidFill>
              <a:latin typeface="Tahoma" pitchFamily="34" charset="0"/>
            </a:endParaRPr>
          </a:p>
        </p:txBody>
      </p:sp>
      <p:sp>
        <p:nvSpPr>
          <p:cNvPr id="25603" name="Rectangle 1030"/>
          <p:cNvSpPr>
            <a:spLocks noChangeArrowheads="1"/>
          </p:cNvSpPr>
          <p:nvPr/>
        </p:nvSpPr>
        <p:spPr bwMode="auto">
          <a:xfrm>
            <a:off x="-1" y="3794786"/>
            <a:ext cx="13003213" cy="4334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ca-ES" sz="5119">
              <a:solidFill>
                <a:schemeClr val="tx2"/>
              </a:solidFill>
              <a:latin typeface="Tahoma" pitchFamily="34" charset="0"/>
            </a:endParaRPr>
          </a:p>
        </p:txBody>
      </p:sp>
      <p:sp>
        <p:nvSpPr>
          <p:cNvPr id="25604" name="Rectangle 1033"/>
          <p:cNvSpPr>
            <a:spLocks noChangeArrowheads="1"/>
          </p:cNvSpPr>
          <p:nvPr/>
        </p:nvSpPr>
        <p:spPr bwMode="auto">
          <a:xfrm>
            <a:off x="356686" y="1908820"/>
            <a:ext cx="11572061" cy="98678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anchor="ctr"/>
          <a:lstStyle/>
          <a:p>
            <a:endParaRPr lang="es-ES_tradnl" sz="4266" dirty="0">
              <a:solidFill>
                <a:srgbClr val="009933"/>
              </a:solidFill>
            </a:endParaRPr>
          </a:p>
          <a:p>
            <a:endParaRPr lang="es-ES_tradnl" sz="4266" dirty="0">
              <a:solidFill>
                <a:srgbClr val="009933"/>
              </a:solidFill>
            </a:endParaRPr>
          </a:p>
        </p:txBody>
      </p:sp>
      <p:sp>
        <p:nvSpPr>
          <p:cNvPr id="168971" name="Rectangle 1035"/>
          <p:cNvSpPr>
            <a:spLocks noChangeArrowheads="1"/>
          </p:cNvSpPr>
          <p:nvPr/>
        </p:nvSpPr>
        <p:spPr bwMode="auto">
          <a:xfrm>
            <a:off x="972067" y="2362200"/>
            <a:ext cx="10619290" cy="71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 eaLnBrk="0" hangingPunct="0"/>
            <a:r>
              <a:rPr lang="ca-ES" sz="3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Institucions Financeres: </a:t>
            </a:r>
            <a:r>
              <a:rPr lang="ca-ES" sz="3000" dirty="0">
                <a:latin typeface="Arial" pitchFamily="34" charset="0"/>
                <a:cs typeface="Arial" pitchFamily="34" charset="0"/>
              </a:rPr>
              <a:t>Caixa Bank, Bank Sabadell, </a:t>
            </a:r>
            <a:r>
              <a:rPr lang="ca-ES" sz="3000" dirty="0" err="1">
                <a:latin typeface="Arial" pitchFamily="34" charset="0"/>
                <a:cs typeface="Arial" pitchFamily="34" charset="0"/>
              </a:rPr>
              <a:t>Comisión</a:t>
            </a:r>
            <a:r>
              <a:rPr lang="ca-ES" sz="3000" dirty="0">
                <a:latin typeface="Arial" pitchFamily="34" charset="0"/>
                <a:cs typeface="Arial" pitchFamily="34" charset="0"/>
              </a:rPr>
              <a:t> Nacional del </a:t>
            </a:r>
            <a:r>
              <a:rPr lang="ca-ES" sz="3000" dirty="0" err="1">
                <a:latin typeface="Arial" pitchFamily="34" charset="0"/>
                <a:cs typeface="Arial" pitchFamily="34" charset="0"/>
              </a:rPr>
              <a:t>Mercado</a:t>
            </a:r>
            <a:r>
              <a:rPr lang="ca-ES" sz="3000" dirty="0">
                <a:latin typeface="Arial" pitchFamily="34" charset="0"/>
                <a:cs typeface="Arial" pitchFamily="34" charset="0"/>
              </a:rPr>
              <a:t> de Valores, Catalana Occident,…</a:t>
            </a:r>
          </a:p>
          <a:p>
            <a:pPr algn="just" eaLnBrk="0" hangingPunct="0"/>
            <a:endParaRPr lang="ca-ES" sz="3000" dirty="0">
              <a:latin typeface="Arial" pitchFamily="34" charset="0"/>
              <a:cs typeface="Arial" pitchFamily="34" charset="0"/>
            </a:endParaRPr>
          </a:p>
          <a:p>
            <a:pPr algn="just" eaLnBrk="0" hangingPunct="0"/>
            <a:r>
              <a:rPr lang="ca-ES" sz="3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Ciències de la Salut: </a:t>
            </a:r>
            <a:r>
              <a:rPr lang="ca-ES" sz="3000" dirty="0">
                <a:latin typeface="Arial" pitchFamily="34" charset="0"/>
                <a:cs typeface="Arial" pitchFamily="34" charset="0"/>
              </a:rPr>
              <a:t>Hospital  Clínic, ICO, ISI Global,  VHIR (Vall </a:t>
            </a:r>
            <a:r>
              <a:rPr lang="ca-ES" sz="3000" dirty="0" err="1">
                <a:latin typeface="Arial" pitchFamily="34" charset="0"/>
                <a:cs typeface="Arial" pitchFamily="34" charset="0"/>
              </a:rPr>
              <a:t>Hebron</a:t>
            </a:r>
            <a:r>
              <a:rPr lang="ca-ES" sz="3000" dirty="0">
                <a:latin typeface="Arial" pitchFamily="34" charset="0"/>
                <a:cs typeface="Arial" pitchFamily="34" charset="0"/>
              </a:rPr>
              <a:t> Institut de Recerca), Grifols,…</a:t>
            </a:r>
          </a:p>
          <a:p>
            <a:pPr algn="just" eaLnBrk="0" hangingPunct="0"/>
            <a:endParaRPr lang="ca-ES" sz="3000" b="1" dirty="0">
              <a:solidFill>
                <a:srgbClr val="009933"/>
              </a:solidFill>
              <a:latin typeface="Arial" pitchFamily="34" charset="0"/>
              <a:cs typeface="Arial" pitchFamily="34" charset="0"/>
            </a:endParaRPr>
          </a:p>
          <a:p>
            <a:pPr algn="just" eaLnBrk="0" hangingPunct="0"/>
            <a:r>
              <a:rPr lang="ca-ES" sz="3000" b="1" dirty="0">
                <a:solidFill>
                  <a:srgbClr val="009933"/>
                </a:solidFill>
                <a:latin typeface="Arial" pitchFamily="34" charset="0"/>
                <a:cs typeface="Arial" pitchFamily="34" charset="0"/>
              </a:rPr>
              <a:t>Consultories i serveis : </a:t>
            </a:r>
            <a:r>
              <a:rPr lang="ca-ES" sz="3000" dirty="0" err="1">
                <a:latin typeface="Arial" pitchFamily="34" charset="0"/>
                <a:cs typeface="Arial" pitchFamily="34" charset="0"/>
              </a:rPr>
              <a:t>Accenture</a:t>
            </a:r>
            <a:r>
              <a:rPr lang="ca-ES" sz="3000" dirty="0">
                <a:latin typeface="Arial" pitchFamily="34" charset="0"/>
                <a:cs typeface="Arial" pitchFamily="34" charset="0"/>
              </a:rPr>
              <a:t>, SEA, </a:t>
            </a:r>
            <a:r>
              <a:rPr lang="ca-ES" sz="3000" dirty="0" err="1">
                <a:latin typeface="Arial" pitchFamily="34" charset="0"/>
                <a:cs typeface="Arial" pitchFamily="34" charset="0"/>
              </a:rPr>
              <a:t>Everis</a:t>
            </a:r>
            <a:r>
              <a:rPr lang="ca-ES" sz="3000" dirty="0">
                <a:latin typeface="Arial" pitchFamily="34" charset="0"/>
                <a:cs typeface="Arial" pitchFamily="34" charset="0"/>
              </a:rPr>
              <a:t> - </a:t>
            </a:r>
            <a:r>
              <a:rPr lang="ca-ES" sz="3000" dirty="0" err="1">
                <a:latin typeface="Arial" pitchFamily="34" charset="0"/>
                <a:cs typeface="Arial" pitchFamily="34" charset="0"/>
              </a:rPr>
              <a:t>dep</a:t>
            </a:r>
            <a:r>
              <a:rPr lang="ca-ES" sz="3000" dirty="0">
                <a:latin typeface="Arial" pitchFamily="34" charset="0"/>
                <a:cs typeface="Arial" pitchFamily="34" charset="0"/>
              </a:rPr>
              <a:t> de Big Data &amp; Business </a:t>
            </a:r>
            <a:r>
              <a:rPr lang="ca-ES" sz="3000" dirty="0" err="1">
                <a:latin typeface="Arial" pitchFamily="34" charset="0"/>
                <a:cs typeface="Arial" pitchFamily="34" charset="0"/>
              </a:rPr>
              <a:t>Intelligence</a:t>
            </a:r>
            <a:r>
              <a:rPr lang="ca-ES" sz="3000" dirty="0">
                <a:latin typeface="Arial" pitchFamily="34" charset="0"/>
                <a:cs typeface="Arial" pitchFamily="34" charset="0"/>
              </a:rPr>
              <a:t>, </a:t>
            </a:r>
            <a:r>
              <a:rPr lang="ca-ES" sz="3000" dirty="0" err="1">
                <a:latin typeface="Arial" pitchFamily="34" charset="0"/>
                <a:cs typeface="Arial" pitchFamily="34" charset="0"/>
              </a:rPr>
              <a:t>Schibsted</a:t>
            </a:r>
            <a:r>
              <a:rPr lang="ca-ES" sz="3000" dirty="0">
                <a:latin typeface="Arial" pitchFamily="34" charset="0"/>
                <a:cs typeface="Arial" pitchFamily="34" charset="0"/>
              </a:rPr>
              <a:t> Spain, </a:t>
            </a:r>
            <a:r>
              <a:rPr lang="ca-ES" sz="3000" dirty="0" err="1">
                <a:latin typeface="Arial" pitchFamily="34" charset="0"/>
                <a:cs typeface="Arial" pitchFamily="34" charset="0"/>
              </a:rPr>
              <a:t>Globalia</a:t>
            </a:r>
            <a:r>
              <a:rPr lang="ca-E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ca-ES" sz="3000" dirty="0" err="1">
                <a:latin typeface="Arial" pitchFamily="34" charset="0"/>
                <a:cs typeface="Arial" pitchFamily="34" charset="0"/>
              </a:rPr>
              <a:t>Bismart</a:t>
            </a:r>
            <a:r>
              <a:rPr lang="ca-ES" sz="3000" dirty="0">
                <a:latin typeface="Arial" pitchFamily="34" charset="0"/>
                <a:cs typeface="Arial" pitchFamily="34" charset="0"/>
              </a:rPr>
              <a:t>, </a:t>
            </a:r>
            <a:r>
              <a:rPr lang="ca-ES" sz="3000" dirty="0" err="1">
                <a:latin typeface="Arial" pitchFamily="34" charset="0"/>
                <a:cs typeface="Arial" pitchFamily="34" charset="0"/>
              </a:rPr>
              <a:t>PwC</a:t>
            </a:r>
            <a:r>
              <a:rPr lang="ca-ES" sz="3000" dirty="0">
                <a:latin typeface="Arial" pitchFamily="34" charset="0"/>
                <a:cs typeface="Arial" pitchFamily="34" charset="0"/>
              </a:rPr>
              <a:t> programa de talent.</a:t>
            </a:r>
          </a:p>
          <a:p>
            <a:pPr algn="just" eaLnBrk="0" hangingPunct="0"/>
            <a:endParaRPr lang="ca-ES" sz="3000" b="1" dirty="0">
              <a:solidFill>
                <a:srgbClr val="009933"/>
              </a:solidFill>
              <a:latin typeface="Arial" pitchFamily="34" charset="0"/>
              <a:cs typeface="Arial" pitchFamily="34" charset="0"/>
            </a:endParaRPr>
          </a:p>
          <a:p>
            <a:pPr algn="just" eaLnBrk="0" hangingPunct="0"/>
            <a:r>
              <a:rPr lang="ca-ES" sz="3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Business &amp; entertainment: </a:t>
            </a:r>
            <a:r>
              <a:rPr lang="ca-ES" sz="3000" dirty="0" err="1">
                <a:latin typeface="Arial" pitchFamily="34" charset="0"/>
                <a:cs typeface="Arial" pitchFamily="34" charset="0"/>
              </a:rPr>
              <a:t>RiskRange</a:t>
            </a:r>
            <a:r>
              <a:rPr lang="ca-ES" sz="3000" dirty="0">
                <a:latin typeface="Arial" pitchFamily="34" charset="0"/>
                <a:cs typeface="Arial" pitchFamily="34" charset="0"/>
              </a:rPr>
              <a:t>, Digital </a:t>
            </a:r>
            <a:r>
              <a:rPr lang="ca-ES" sz="3000" dirty="0" err="1">
                <a:latin typeface="Arial" pitchFamily="34" charset="0"/>
                <a:cs typeface="Arial" pitchFamily="34" charset="0"/>
              </a:rPr>
              <a:t>Legends</a:t>
            </a:r>
            <a:r>
              <a:rPr lang="ca-E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ca-ES" sz="3000" dirty="0" err="1">
                <a:latin typeface="Arial" pitchFamily="34" charset="0"/>
                <a:cs typeface="Arial" pitchFamily="34" charset="0"/>
              </a:rPr>
              <a:t>Entertainment</a:t>
            </a:r>
            <a:endParaRPr lang="ca-ES" sz="3000" dirty="0">
              <a:latin typeface="Arial" pitchFamily="34" charset="0"/>
              <a:cs typeface="Arial" pitchFamily="34" charset="0"/>
            </a:endParaRPr>
          </a:p>
          <a:p>
            <a:pPr algn="just" eaLnBrk="0" hangingPunct="0"/>
            <a:endParaRPr lang="ca-ES" sz="3000" dirty="0">
              <a:latin typeface="Arial" pitchFamily="34" charset="0"/>
              <a:cs typeface="Arial" pitchFamily="34" charset="0"/>
            </a:endParaRPr>
          </a:p>
          <a:p>
            <a:pPr algn="just" eaLnBrk="0" hangingPunct="0"/>
            <a:r>
              <a:rPr lang="ca-ES" sz="3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Estudis</a:t>
            </a:r>
            <a:r>
              <a:rPr lang="ca-ES" sz="3000" dirty="0">
                <a:latin typeface="Arial" pitchFamily="34" charset="0"/>
                <a:cs typeface="Arial" pitchFamily="34" charset="0"/>
              </a:rPr>
              <a:t>: Màster en bioestadística y bioinformàtica en UB – UOC, Doctorat UAB, UIC, UOC,…</a:t>
            </a:r>
          </a:p>
        </p:txBody>
      </p:sp>
      <p:pic>
        <p:nvPicPr>
          <p:cNvPr id="8" name="Imatge 2">
            <a:extLst>
              <a:ext uri="{FF2B5EF4-FFF2-40B4-BE49-F238E27FC236}">
                <a16:creationId xmlns:a16="http://schemas.microsoft.com/office/drawing/2014/main" xmlns="" id="{033AE72C-6E52-3A4F-BA91-CF4653DC2F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"/>
          <a:stretch/>
        </p:blipFill>
        <p:spPr>
          <a:xfrm>
            <a:off x="2" y="84968"/>
            <a:ext cx="13003211" cy="21724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F5A6242-E63A-1549-B9F3-E5C5F5B9A50F}"/>
              </a:ext>
            </a:extLst>
          </p:cNvPr>
          <p:cNvSpPr/>
          <p:nvPr/>
        </p:nvSpPr>
        <p:spPr>
          <a:xfrm>
            <a:off x="0" y="1540312"/>
            <a:ext cx="8334103" cy="717113"/>
          </a:xfrm>
          <a:prstGeom prst="rect">
            <a:avLst/>
          </a:prstGeom>
          <a:solidFill>
            <a:srgbClr val="33993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55" tIns="65028" rIns="130055" bIns="65028" rtlCol="0" anchor="ctr"/>
          <a:lstStyle/>
          <a:p>
            <a:r>
              <a:rPr lang="es-ES" sz="2800" b="1" dirty="0" err="1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Alguns</a:t>
            </a:r>
            <a:r>
              <a:rPr lang="es-ES" sz="2800" b="1" dirty="0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s-ES" sz="2800" b="1" dirty="0" err="1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dels</a:t>
            </a:r>
            <a:r>
              <a:rPr lang="es-ES" sz="2800" b="1" dirty="0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s-ES" sz="2800" b="1" dirty="0" err="1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nostres</a:t>
            </a:r>
            <a:r>
              <a:rPr lang="es-ES" sz="2800" b="1" dirty="0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s-ES" sz="2800" b="1" dirty="0" err="1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graduats</a:t>
            </a:r>
            <a:r>
              <a:rPr lang="es-ES" sz="2800" b="1" dirty="0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s-ES" sz="2800" b="1" dirty="0" err="1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treballen</a:t>
            </a:r>
            <a:r>
              <a:rPr lang="es-ES" sz="2800" b="1" dirty="0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a…</a:t>
            </a:r>
          </a:p>
        </p:txBody>
      </p:sp>
    </p:spTree>
    <p:extLst>
      <p:ext uri="{BB962C8B-B14F-4D97-AF65-F5344CB8AC3E}">
        <p14:creationId xmlns:p14="http://schemas.microsoft.com/office/powerpoint/2010/main" val="3544474847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495"/>
            <a:ext cx="13003213" cy="9777807"/>
          </a:xfrm>
          <a:prstGeom prst="rect">
            <a:avLst/>
          </a:prstGeom>
        </p:spPr>
      </p:pic>
      <p:sp>
        <p:nvSpPr>
          <p:cNvPr id="49154" name="CuadroTexto 2"/>
          <p:cNvSpPr txBox="1">
            <a:spLocks noChangeArrowheads="1"/>
          </p:cNvSpPr>
          <p:nvPr/>
        </p:nvSpPr>
        <p:spPr bwMode="auto">
          <a:xfrm>
            <a:off x="566757" y="635001"/>
            <a:ext cx="5837753" cy="683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58" tIns="45629" rIns="91258" bIns="45629">
            <a:spAutoFit/>
          </a:bodyPr>
          <a:lstStyle/>
          <a:p>
            <a:pPr defTabSz="648013" fontAlgn="base">
              <a:spcBef>
                <a:spcPct val="0"/>
              </a:spcBef>
              <a:spcAft>
                <a:spcPct val="0"/>
              </a:spcAft>
            </a:pPr>
            <a:r>
              <a:rPr lang="ca-ES" sz="3800" b="1" dirty="0">
                <a:solidFill>
                  <a:srgbClr val="009933"/>
                </a:solidFill>
                <a:latin typeface="Arial" charset="0"/>
                <a:cs typeface="Arial" charset="0"/>
              </a:rPr>
              <a:t>Vols venir a visitar-nos?</a:t>
            </a:r>
          </a:p>
        </p:txBody>
      </p:sp>
      <p:sp>
        <p:nvSpPr>
          <p:cNvPr id="49155" name="CuadroTexto 4"/>
          <p:cNvSpPr txBox="1">
            <a:spLocks noChangeArrowheads="1"/>
          </p:cNvSpPr>
          <p:nvPr/>
        </p:nvSpPr>
        <p:spPr bwMode="auto">
          <a:xfrm>
            <a:off x="9727166" y="398466"/>
            <a:ext cx="2733145" cy="37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58" tIns="45629" rIns="91258" bIns="45629">
            <a:spAutoFit/>
          </a:bodyPr>
          <a:lstStyle/>
          <a:p>
            <a:pPr algn="r" defTabSz="648013" fontAlgn="base">
              <a:spcBef>
                <a:spcPct val="0"/>
              </a:spcBef>
              <a:spcAft>
                <a:spcPct val="0"/>
              </a:spcAft>
            </a:pPr>
            <a:r>
              <a:rPr lang="ca-ES" sz="1800">
                <a:solidFill>
                  <a:srgbClr val="80C186"/>
                </a:solidFill>
                <a:latin typeface="Arial" charset="0"/>
                <a:cs typeface="Arial" charset="0"/>
              </a:rPr>
              <a:t>Un campus al teu servei</a:t>
            </a:r>
          </a:p>
        </p:txBody>
      </p:sp>
      <p:sp>
        <p:nvSpPr>
          <p:cNvPr id="10" name="CuadroTexto 22"/>
          <p:cNvSpPr txBox="1">
            <a:spLocks noChangeArrowheads="1"/>
          </p:cNvSpPr>
          <p:nvPr/>
        </p:nvSpPr>
        <p:spPr bwMode="auto">
          <a:xfrm>
            <a:off x="484188" y="4362735"/>
            <a:ext cx="4299207" cy="6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58" tIns="45629" rIns="91258" bIns="45629">
            <a:spAutoFit/>
          </a:bodyPr>
          <a:lstStyle/>
          <a:p>
            <a:pPr defTabSz="648013" fontAlgn="base">
              <a:spcBef>
                <a:spcPct val="0"/>
              </a:spcBef>
              <a:spcAft>
                <a:spcPct val="0"/>
              </a:spcAft>
            </a:pPr>
            <a:r>
              <a:rPr lang="ca-ES" sz="3800" dirty="0">
                <a:solidFill>
                  <a:prstClr val="white"/>
                </a:solidFill>
                <a:latin typeface="Museo Slab 500"/>
                <a:ea typeface="Museo Slab 500"/>
                <a:cs typeface="Museo Slab 500"/>
              </a:rPr>
              <a:t>Dia de </a:t>
            </a:r>
            <a:r>
              <a:rPr lang="ca-ES" sz="3800">
                <a:solidFill>
                  <a:prstClr val="white"/>
                </a:solidFill>
                <a:latin typeface="Museo Slab 500"/>
                <a:ea typeface="Museo Slab 500"/>
                <a:cs typeface="Museo Slab 500"/>
              </a:rPr>
              <a:t>les famílies:</a:t>
            </a:r>
            <a:endParaRPr lang="ca-ES" sz="3800" dirty="0">
              <a:solidFill>
                <a:prstClr val="white"/>
              </a:solidFill>
              <a:latin typeface="Museo Slab 500"/>
              <a:ea typeface="Museo Slab 500"/>
              <a:cs typeface="Museo Slab 500"/>
            </a:endParaRPr>
          </a:p>
        </p:txBody>
      </p:sp>
      <p:sp>
        <p:nvSpPr>
          <p:cNvPr id="12" name="CuadroTexto 20"/>
          <p:cNvSpPr txBox="1"/>
          <p:nvPr/>
        </p:nvSpPr>
        <p:spPr>
          <a:xfrm>
            <a:off x="537100" y="7539453"/>
            <a:ext cx="6487626" cy="1107962"/>
          </a:xfrm>
          <a:prstGeom prst="rect">
            <a:avLst/>
          </a:prstGeom>
          <a:noFill/>
        </p:spPr>
        <p:txBody>
          <a:bodyPr wrap="square" lIns="91258" tIns="45629" rIns="91258" bIns="45629">
            <a:spAutoFit/>
          </a:bodyPr>
          <a:lstStyle/>
          <a:p>
            <a:pPr defTabSz="648013" fontAlgn="base">
              <a:spcBef>
                <a:spcPct val="0"/>
              </a:spcBef>
              <a:spcAft>
                <a:spcPct val="0"/>
              </a:spcAft>
            </a:pPr>
            <a:r>
              <a:rPr lang="it-IT" sz="3000" dirty="0">
                <a:solidFill>
                  <a:srgbClr val="595959"/>
                </a:solidFill>
                <a:latin typeface="Arial" charset="0"/>
                <a:cs typeface="Arial" charset="0"/>
              </a:rPr>
              <a:t>Inscripcions:</a:t>
            </a:r>
          </a:p>
          <a:p>
            <a:pPr defTabSz="648013" fontAlgn="base">
              <a:spcBef>
                <a:spcPct val="0"/>
              </a:spcBef>
              <a:spcAft>
                <a:spcPct val="0"/>
              </a:spcAft>
            </a:pPr>
            <a:r>
              <a:rPr lang="it-IT" sz="3600" dirty="0">
                <a:solidFill>
                  <a:srgbClr val="00B050"/>
                </a:solidFill>
                <a:latin typeface="Arial" charset="0"/>
                <a:cs typeface="Arial" charset="0"/>
              </a:rPr>
              <a:t>www.uab.cat/dia-families</a:t>
            </a:r>
            <a:endParaRPr lang="hu-HU" sz="3600" dirty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CuadroTexto 22"/>
          <p:cNvSpPr txBox="1">
            <a:spLocks noChangeArrowheads="1"/>
          </p:cNvSpPr>
          <p:nvPr/>
        </p:nvSpPr>
        <p:spPr bwMode="auto">
          <a:xfrm>
            <a:off x="4662839" y="4374611"/>
            <a:ext cx="4353710" cy="6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58" tIns="45629" rIns="91258" bIns="45629">
            <a:spAutoFit/>
          </a:bodyPr>
          <a:lstStyle/>
          <a:p>
            <a:pPr defTabSz="648013" fontAlgn="base">
              <a:spcBef>
                <a:spcPct val="0"/>
              </a:spcBef>
              <a:spcAft>
                <a:spcPct val="0"/>
              </a:spcAft>
            </a:pPr>
            <a:r>
              <a:rPr lang="ca-ES" sz="3800">
                <a:solidFill>
                  <a:prstClr val="white"/>
                </a:solidFill>
                <a:latin typeface="Arial" panose="020B0604020202020204" pitchFamily="34" charset="0"/>
                <a:ea typeface="Museo Slab 500"/>
                <a:cs typeface="Arial" panose="020B0604020202020204" pitchFamily="34" charset="0"/>
              </a:rPr>
              <a:t>dissabte 5 </a:t>
            </a:r>
            <a:r>
              <a:rPr lang="ca-ES" sz="3800" dirty="0">
                <a:solidFill>
                  <a:prstClr val="white"/>
                </a:solidFill>
                <a:latin typeface="Arial" panose="020B0604020202020204" pitchFamily="34" charset="0"/>
                <a:ea typeface="Museo Slab 500"/>
                <a:cs typeface="Arial" panose="020B0604020202020204" pitchFamily="34" charset="0"/>
              </a:rPr>
              <a:t>de maig</a:t>
            </a:r>
          </a:p>
        </p:txBody>
      </p:sp>
      <p:pic>
        <p:nvPicPr>
          <p:cNvPr id="3" name="Imatg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8977" y="6145176"/>
            <a:ext cx="748448" cy="983886"/>
          </a:xfrm>
          <a:prstGeom prst="rect">
            <a:avLst/>
          </a:prstGeom>
        </p:spPr>
      </p:pic>
      <p:pic>
        <p:nvPicPr>
          <p:cNvPr id="5" name="Imatg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13062" y="6194566"/>
            <a:ext cx="779655" cy="885107"/>
          </a:xfrm>
          <a:prstGeom prst="rect">
            <a:avLst/>
          </a:prstGeom>
        </p:spPr>
      </p:pic>
      <p:sp>
        <p:nvSpPr>
          <p:cNvPr id="11" name="CuadroTexto 20"/>
          <p:cNvSpPr txBox="1"/>
          <p:nvPr/>
        </p:nvSpPr>
        <p:spPr>
          <a:xfrm>
            <a:off x="9479943" y="6283188"/>
            <a:ext cx="2763537" cy="707863"/>
          </a:xfrm>
          <a:prstGeom prst="rect">
            <a:avLst/>
          </a:prstGeom>
          <a:noFill/>
        </p:spPr>
        <p:txBody>
          <a:bodyPr wrap="square" lIns="91258" tIns="45629" rIns="91258" bIns="45629">
            <a:spAutoFit/>
          </a:bodyPr>
          <a:lstStyle/>
          <a:p>
            <a:pPr defTabSz="649000">
              <a:defRPr/>
            </a:pPr>
            <a:r>
              <a:rPr lang="ca-ES" sz="200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Visita als habitatges de la Vila Universitària</a:t>
            </a:r>
            <a:endParaRPr lang="ca-ES" sz="2000" dirty="0">
              <a:solidFill>
                <a:prstClr val="black">
                  <a:lumMod val="65000"/>
                  <a:lumOff val="3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14" name="CuadroTexto 20"/>
          <p:cNvSpPr txBox="1"/>
          <p:nvPr/>
        </p:nvSpPr>
        <p:spPr>
          <a:xfrm>
            <a:off x="1416486" y="6283188"/>
            <a:ext cx="2904015" cy="707863"/>
          </a:xfrm>
          <a:prstGeom prst="rect">
            <a:avLst/>
          </a:prstGeom>
          <a:noFill/>
        </p:spPr>
        <p:txBody>
          <a:bodyPr wrap="square" lIns="91258" tIns="45629" rIns="91258" bIns="45629">
            <a:spAutoFit/>
          </a:bodyPr>
          <a:lstStyle/>
          <a:p>
            <a:pPr defTabSz="649000">
              <a:defRPr/>
            </a:pPr>
            <a:r>
              <a:rPr lang="ca-E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Rebuda de les famílies a la facultat/escola</a:t>
            </a:r>
          </a:p>
        </p:txBody>
      </p:sp>
      <p:pic>
        <p:nvPicPr>
          <p:cNvPr id="16" name="Imatg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7112" y="6306803"/>
            <a:ext cx="1091435" cy="688770"/>
          </a:xfrm>
          <a:prstGeom prst="rect">
            <a:avLst/>
          </a:prstGeom>
        </p:spPr>
      </p:pic>
      <p:sp>
        <p:nvSpPr>
          <p:cNvPr id="17" name="CuadroTexto 20"/>
          <p:cNvSpPr txBox="1"/>
          <p:nvPr/>
        </p:nvSpPr>
        <p:spPr>
          <a:xfrm>
            <a:off x="5702278" y="6297257"/>
            <a:ext cx="2908690" cy="707863"/>
          </a:xfrm>
          <a:prstGeom prst="rect">
            <a:avLst/>
          </a:prstGeom>
          <a:noFill/>
        </p:spPr>
        <p:txBody>
          <a:bodyPr wrap="square" lIns="91258" tIns="45629" rIns="91258" bIns="45629">
            <a:spAutoFit/>
          </a:bodyPr>
          <a:lstStyle/>
          <a:p>
            <a:pPr defTabSz="649000">
              <a:defRPr/>
            </a:pPr>
            <a:r>
              <a:rPr lang="ca-E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Servei gratuït de bus per visitar el campus </a:t>
            </a:r>
            <a:endParaRPr lang="ca-ES" sz="1400" dirty="0">
              <a:solidFill>
                <a:prstClr val="black">
                  <a:lumMod val="65000"/>
                  <a:lumOff val="35000"/>
                </a:prst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66013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5725" y="8679467"/>
            <a:ext cx="7149510" cy="97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7" name="CuadroTexto 2"/>
          <p:cNvSpPr txBox="1">
            <a:spLocks noChangeArrowheads="1"/>
          </p:cNvSpPr>
          <p:nvPr/>
        </p:nvSpPr>
        <p:spPr bwMode="auto">
          <a:xfrm>
            <a:off x="566636" y="634644"/>
            <a:ext cx="5573772" cy="68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8" tIns="45629" rIns="91258" bIns="45629">
            <a:spAutoFit/>
          </a:bodyPr>
          <a:lstStyle>
            <a:lvl1pPr defTabSz="45561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 defTabSz="45561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 defTabSz="455613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7025" indent="-227013" defTabSz="45561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4225" indent="-227013" defTabSz="45561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1425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68625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5825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3025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a-ES" altLang="es-ES" sz="3800" b="1">
                <a:solidFill>
                  <a:srgbClr val="009933"/>
                </a:solidFill>
                <a:latin typeface="Arial" pitchFamily="34" charset="0"/>
                <a:cs typeface="Arial" pitchFamily="34" charset="0"/>
              </a:rPr>
              <a:t>Descarrega’t les guies!</a:t>
            </a:r>
            <a:endParaRPr lang="ca-ES" altLang="es-ES" sz="3800" b="1">
              <a:solidFill>
                <a:srgbClr val="009933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3908" name="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2"/>
            <a:ext cx="13000956" cy="60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9" name="CuadroTexto 2"/>
          <p:cNvSpPr txBox="1">
            <a:spLocks noChangeArrowheads="1"/>
          </p:cNvSpPr>
          <p:nvPr/>
        </p:nvSpPr>
        <p:spPr bwMode="auto">
          <a:xfrm>
            <a:off x="4916842" y="7916089"/>
            <a:ext cx="3029568" cy="68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8" tIns="45629" rIns="91258" bIns="45629">
            <a:spAutoFit/>
          </a:bodyPr>
          <a:lstStyle>
            <a:lvl1pPr defTabSz="45561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 defTabSz="45561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 defTabSz="455613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7025" indent="-227013" defTabSz="45561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4225" indent="-227013" defTabSz="45561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1425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68625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5825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3025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a-ES" altLang="es-ES" sz="3800" b="1">
                <a:solidFill>
                  <a:srgbClr val="278505"/>
                </a:solidFill>
                <a:latin typeface="Arial" pitchFamily="34" charset="0"/>
                <a:cs typeface="Arial" pitchFamily="34" charset="0"/>
              </a:rPr>
              <a:t>Connecta’t! </a:t>
            </a:r>
            <a:endParaRPr lang="ca-ES" altLang="es-ES" sz="3800" b="1">
              <a:solidFill>
                <a:srgbClr val="278505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123910" name="Agrupa 51204"/>
          <p:cNvGrpSpPr>
            <a:grpSpLocks/>
          </p:cNvGrpSpPr>
          <p:nvPr/>
        </p:nvGrpSpPr>
        <p:grpSpPr bwMode="auto">
          <a:xfrm>
            <a:off x="9386696" y="5702747"/>
            <a:ext cx="2623218" cy="2622133"/>
            <a:chOff x="878774" y="2637039"/>
            <a:chExt cx="2731325" cy="2730605"/>
          </a:xfrm>
        </p:grpSpPr>
        <p:sp>
          <p:nvSpPr>
            <p:cNvPr id="18" name="Oval 17"/>
            <p:cNvSpPr/>
            <p:nvPr/>
          </p:nvSpPr>
          <p:spPr>
            <a:xfrm>
              <a:off x="878774" y="2686429"/>
              <a:ext cx="2731325" cy="2681215"/>
            </a:xfrm>
            <a:prstGeom prst="ellipse">
              <a:avLst/>
            </a:prstGeom>
            <a:solidFill>
              <a:srgbClr val="FF3B3B"/>
            </a:solidFill>
            <a:ln w="571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4801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</a:endParaRPr>
            </a:p>
          </p:txBody>
        </p:sp>
        <p:grpSp>
          <p:nvGrpSpPr>
            <p:cNvPr id="123920" name="Agrupa 51203"/>
            <p:cNvGrpSpPr>
              <a:grpSpLocks/>
            </p:cNvGrpSpPr>
            <p:nvPr/>
          </p:nvGrpSpPr>
          <p:grpSpPr bwMode="auto">
            <a:xfrm>
              <a:off x="1017762" y="2637039"/>
              <a:ext cx="2453348" cy="1906346"/>
              <a:chOff x="1017762" y="2637039"/>
              <a:chExt cx="2453348" cy="1906346"/>
            </a:xfrm>
          </p:grpSpPr>
          <p:sp>
            <p:nvSpPr>
              <p:cNvPr id="123921" name="QuadreDeText 20"/>
              <p:cNvSpPr txBox="1">
                <a:spLocks noChangeArrowheads="1"/>
              </p:cNvSpPr>
              <p:nvPr/>
            </p:nvSpPr>
            <p:spPr bwMode="auto">
              <a:xfrm>
                <a:off x="1017762" y="3549809"/>
                <a:ext cx="2453348" cy="993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5613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1363" indent="-284163" defTabSz="455613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1413" indent="-227013" defTabSz="455613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597025" indent="-227013" defTabSz="455613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4225" indent="-227013" defTabSz="455613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1425" indent="-227013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68625" indent="-227013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5825" indent="-227013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3025" indent="-227013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a-ES" altLang="es-ES" sz="2800">
                    <a:solidFill>
                      <a:srgbClr val="FFFFFF"/>
                    </a:solidFill>
                    <a:latin typeface="Arial" pitchFamily="34" charset="0"/>
                    <a:cs typeface="Arial" pitchFamily="34" charset="0"/>
                  </a:rPr>
                  <a:t>www.uab.cat/guies-pdf</a:t>
                </a:r>
                <a:endParaRPr lang="es-ES" altLang="es-ES" sz="280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123922" name="Imatge 4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0481" y="2637039"/>
                <a:ext cx="1207910" cy="120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23911" name="Agrupa 22"/>
          <p:cNvGrpSpPr>
            <a:grpSpLocks/>
          </p:cNvGrpSpPr>
          <p:nvPr/>
        </p:nvGrpSpPr>
        <p:grpSpPr bwMode="auto">
          <a:xfrm>
            <a:off x="8059285" y="383947"/>
            <a:ext cx="4420189" cy="734017"/>
            <a:chOff x="8073261" y="446025"/>
            <a:chExt cx="4172193" cy="693897"/>
          </a:xfrm>
        </p:grpSpPr>
        <p:pic>
          <p:nvPicPr>
            <p:cNvPr id="123917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3261" y="616553"/>
              <a:ext cx="2925653" cy="35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918" name="Imatge 2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5149" y="446025"/>
              <a:ext cx="980305" cy="693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" name="Picture 3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8344" y="2581481"/>
            <a:ext cx="3478810" cy="2310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39764" y="1838429"/>
            <a:ext cx="3435918" cy="2305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>
            <a:hlinkClick r:id="rId11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602829" y="4620917"/>
            <a:ext cx="3663927" cy="2403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>
            <a:hlinkClick r:id="rId13"/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822026" y="4388291"/>
            <a:ext cx="4341953" cy="2894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35"/>
          <a:stretch/>
        </p:blipFill>
        <p:spPr bwMode="auto">
          <a:xfrm>
            <a:off x="7236318" y="1683722"/>
            <a:ext cx="4300753" cy="27824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41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509" y="-1625"/>
            <a:ext cx="13079321" cy="975839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955134" y="1312490"/>
            <a:ext cx="7389844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5800" b="1">
                <a:solidFill>
                  <a:schemeClr val="bg1"/>
                </a:solidFill>
                <a:latin typeface="Arial"/>
                <a:cs typeface="Arial"/>
              </a:rPr>
              <a:t>Estadística Aplicada</a:t>
            </a:r>
          </a:p>
          <a:p>
            <a:r>
              <a:rPr lang="ca-ES" sz="5800" b="1">
                <a:solidFill>
                  <a:schemeClr val="bg1"/>
                </a:solidFill>
                <a:latin typeface="Arial"/>
                <a:cs typeface="Arial"/>
              </a:rPr>
              <a:t>+ Sociologia</a:t>
            </a:r>
            <a:endParaRPr lang="ca-ES" sz="5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10" name="Agrupa 9"/>
          <p:cNvGrpSpPr/>
          <p:nvPr/>
        </p:nvGrpSpPr>
        <p:grpSpPr>
          <a:xfrm>
            <a:off x="7478332" y="543568"/>
            <a:ext cx="5038068" cy="415198"/>
            <a:chOff x="376689" y="3476846"/>
            <a:chExt cx="7064337" cy="582187"/>
          </a:xfrm>
        </p:grpSpPr>
        <p:pic>
          <p:nvPicPr>
            <p:cNvPr id="11" name="Imatge 10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3965" b="23573"/>
            <a:stretch/>
          </p:blipFill>
          <p:spPr>
            <a:xfrm>
              <a:off x="376689" y="3476846"/>
              <a:ext cx="4932040" cy="582187"/>
            </a:xfrm>
            <a:prstGeom prst="rect">
              <a:avLst/>
            </a:prstGeom>
          </p:spPr>
        </p:pic>
        <p:pic>
          <p:nvPicPr>
            <p:cNvPr id="12" name="Imatge 11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7445" y="3476846"/>
              <a:ext cx="2473581" cy="5821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01753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" y="0"/>
            <a:ext cx="13003209" cy="3490459"/>
          </a:xfrm>
          <a:prstGeom prst="rect">
            <a:avLst/>
          </a:prstGeom>
        </p:spPr>
      </p:pic>
      <p:grpSp>
        <p:nvGrpSpPr>
          <p:cNvPr id="12" name="Agrupa 11"/>
          <p:cNvGrpSpPr/>
          <p:nvPr/>
        </p:nvGrpSpPr>
        <p:grpSpPr>
          <a:xfrm>
            <a:off x="1005028" y="4603641"/>
            <a:ext cx="10993157" cy="2621315"/>
            <a:chOff x="825804" y="4366862"/>
            <a:chExt cx="10993157" cy="2621315"/>
          </a:xfrm>
        </p:grpSpPr>
        <p:sp>
          <p:nvSpPr>
            <p:cNvPr id="37" name="Rectangle 4"/>
            <p:cNvSpPr>
              <a:spLocks noChangeArrowheads="1"/>
            </p:cNvSpPr>
            <p:nvPr/>
          </p:nvSpPr>
          <p:spPr bwMode="auto">
            <a:xfrm>
              <a:off x="825804" y="4394480"/>
              <a:ext cx="132501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ca-ES" sz="2000" dirty="0">
                  <a:solidFill>
                    <a:srgbClr val="009933"/>
                  </a:solidFill>
                  <a:latin typeface="Arial"/>
                  <a:cs typeface="Arial"/>
                </a:rPr>
                <a:t>Opcions</a:t>
              </a:r>
              <a:endParaRPr lang="ca-ES" sz="2000" b="1" dirty="0">
                <a:solidFill>
                  <a:srgbClr val="009933"/>
                </a:solidFill>
                <a:latin typeface="Arial"/>
                <a:cs typeface="Arial"/>
              </a:endParaRPr>
            </a:p>
          </p:txBody>
        </p:sp>
        <p:sp>
          <p:nvSpPr>
            <p:cNvPr id="38" name="Rectángulo 4"/>
            <p:cNvSpPr>
              <a:spLocks noChangeArrowheads="1"/>
            </p:cNvSpPr>
            <p:nvPr/>
          </p:nvSpPr>
          <p:spPr bwMode="auto">
            <a:xfrm>
              <a:off x="10195877" y="4413464"/>
              <a:ext cx="155304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ca-ES" sz="2000" dirty="0">
                  <a:solidFill>
                    <a:srgbClr val="009933"/>
                  </a:solidFill>
                  <a:latin typeface="Arial"/>
                  <a:cs typeface="Arial"/>
                </a:rPr>
                <a:t>Nota de tall</a:t>
              </a:r>
            </a:p>
          </p:txBody>
        </p:sp>
        <p:cxnSp>
          <p:nvCxnSpPr>
            <p:cNvPr id="39" name="Conector recto 11"/>
            <p:cNvCxnSpPr/>
            <p:nvPr/>
          </p:nvCxnSpPr>
          <p:spPr>
            <a:xfrm>
              <a:off x="933755" y="4366862"/>
              <a:ext cx="10885206" cy="0"/>
            </a:xfrm>
            <a:prstGeom prst="line">
              <a:avLst/>
            </a:prstGeom>
            <a:ln w="19050" cmpd="sng">
              <a:solidFill>
                <a:srgbClr val="00993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Conector recto 20"/>
            <p:cNvCxnSpPr/>
            <p:nvPr/>
          </p:nvCxnSpPr>
          <p:spPr>
            <a:xfrm>
              <a:off x="933755" y="4844351"/>
              <a:ext cx="10885206" cy="6216"/>
            </a:xfrm>
            <a:prstGeom prst="line">
              <a:avLst/>
            </a:prstGeom>
            <a:ln w="9525" cmpd="sng">
              <a:solidFill>
                <a:srgbClr val="00993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Rectángulo 21"/>
            <p:cNvSpPr/>
            <p:nvPr/>
          </p:nvSpPr>
          <p:spPr>
            <a:xfrm>
              <a:off x="842393" y="4979475"/>
              <a:ext cx="1097656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7712075" algn="r"/>
                </a:tabLst>
              </a:pPr>
              <a:r>
                <a:rPr lang="hu-HU" sz="2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BATXILLERAT I CFGS</a:t>
              </a:r>
              <a:r>
                <a:rPr lang="hu-HU" sz="200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	</a:t>
              </a:r>
              <a:r>
                <a:rPr lang="ca-ES" sz="200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				5,000</a:t>
              </a:r>
              <a:endParaRPr lang="hu-HU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endParaRPr>
            </a:p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7712075" algn="r"/>
                </a:tabLst>
              </a:pPr>
              <a:r>
                <a:rPr lang="hu-HU" sz="2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Proves per a més grans de </a:t>
              </a:r>
              <a:r>
                <a:rPr lang="hu-HU" sz="200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25 anys</a:t>
              </a:r>
              <a:r>
                <a:rPr lang="ca-ES" sz="200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					</a:t>
              </a:r>
              <a:r>
                <a:rPr lang="hu-HU" sz="200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5,0</a:t>
              </a:r>
              <a:r>
                <a:rPr lang="ca-ES" sz="200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00</a:t>
              </a:r>
              <a:endParaRPr lang="es-ES_tradn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endParaRPr>
            </a:p>
          </p:txBody>
        </p:sp>
        <p:sp>
          <p:nvSpPr>
            <p:cNvPr id="42" name="Rectangle 4"/>
            <p:cNvSpPr>
              <a:spLocks noChangeArrowheads="1"/>
            </p:cNvSpPr>
            <p:nvPr/>
          </p:nvSpPr>
          <p:spPr bwMode="auto">
            <a:xfrm>
              <a:off x="825804" y="6519560"/>
              <a:ext cx="3754885" cy="443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s-ES" sz="1500" dirty="0">
                  <a:solidFill>
                    <a:srgbClr val="009933"/>
                  </a:solidFill>
                  <a:latin typeface="Arial" charset="0"/>
                </a:rPr>
                <a:t>*Nota de </a:t>
              </a:r>
              <a:r>
                <a:rPr lang="es-ES" sz="1500" dirty="0" err="1">
                  <a:solidFill>
                    <a:srgbClr val="009933"/>
                  </a:solidFill>
                  <a:latin typeface="Arial" charset="0"/>
                </a:rPr>
                <a:t>tall</a:t>
              </a:r>
              <a:r>
                <a:rPr lang="es-ES" sz="1500" dirty="0">
                  <a:solidFill>
                    <a:srgbClr val="009933"/>
                  </a:solidFill>
                  <a:latin typeface="Arial" charset="0"/>
                </a:rPr>
                <a:t> </a:t>
              </a:r>
              <a:r>
                <a:rPr lang="es-ES" sz="1500" dirty="0" err="1">
                  <a:solidFill>
                    <a:srgbClr val="009933"/>
                  </a:solidFill>
                  <a:latin typeface="Arial" charset="0"/>
                </a:rPr>
                <a:t>juliol</a:t>
              </a:r>
              <a:r>
                <a:rPr lang="es-ES" sz="1500" dirty="0">
                  <a:solidFill>
                    <a:srgbClr val="009933"/>
                  </a:solidFill>
                  <a:latin typeface="Arial" charset="0"/>
                </a:rPr>
                <a:t> </a:t>
              </a:r>
              <a:r>
                <a:rPr lang="es-ES" sz="1500">
                  <a:solidFill>
                    <a:srgbClr val="009933"/>
                  </a:solidFill>
                  <a:latin typeface="Arial" charset="0"/>
                </a:rPr>
                <a:t>de 2017</a:t>
              </a:r>
              <a:endParaRPr lang="ca-ES" sz="1500" dirty="0">
                <a:solidFill>
                  <a:srgbClr val="009933"/>
                </a:solidFill>
                <a:latin typeface="Arial" charset="0"/>
              </a:endParaRPr>
            </a:p>
            <a:p>
              <a:endParaRPr lang="ca-ES" sz="1500" b="1" dirty="0">
                <a:solidFill>
                  <a:srgbClr val="009933"/>
                </a:solidFill>
                <a:latin typeface="Arial"/>
                <a:cs typeface="Arial"/>
              </a:endParaRPr>
            </a:p>
          </p:txBody>
        </p:sp>
        <p:cxnSp>
          <p:nvCxnSpPr>
            <p:cNvPr id="43" name="Conector recto 26"/>
            <p:cNvCxnSpPr/>
            <p:nvPr/>
          </p:nvCxnSpPr>
          <p:spPr>
            <a:xfrm>
              <a:off x="933755" y="6051480"/>
              <a:ext cx="7734673" cy="6214"/>
            </a:xfrm>
            <a:prstGeom prst="line">
              <a:avLst/>
            </a:prstGeom>
            <a:ln w="12700" cmpd="sng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Conector recto 27"/>
            <p:cNvCxnSpPr/>
            <p:nvPr/>
          </p:nvCxnSpPr>
          <p:spPr>
            <a:xfrm>
              <a:off x="933755" y="6504472"/>
              <a:ext cx="10885205" cy="15088"/>
            </a:xfrm>
            <a:prstGeom prst="line">
              <a:avLst/>
            </a:prstGeom>
            <a:ln w="19050" cmpd="sng">
              <a:solidFill>
                <a:srgbClr val="00993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Conector recto 28"/>
            <p:cNvCxnSpPr/>
            <p:nvPr/>
          </p:nvCxnSpPr>
          <p:spPr>
            <a:xfrm>
              <a:off x="933755" y="6981961"/>
              <a:ext cx="10885206" cy="6216"/>
            </a:xfrm>
            <a:prstGeom prst="line">
              <a:avLst/>
            </a:prstGeom>
            <a:ln w="9525" cmpd="sng">
              <a:solidFill>
                <a:srgbClr val="00993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Agrupa 16"/>
          <p:cNvGrpSpPr/>
          <p:nvPr/>
        </p:nvGrpSpPr>
        <p:grpSpPr>
          <a:xfrm>
            <a:off x="0" y="2773346"/>
            <a:ext cx="5407572" cy="717113"/>
            <a:chOff x="0" y="2773346"/>
            <a:chExt cx="5407572" cy="717113"/>
          </a:xfrm>
        </p:grpSpPr>
        <p:sp>
          <p:nvSpPr>
            <p:cNvPr id="18" name="Rectangle 17"/>
            <p:cNvSpPr/>
            <p:nvPr/>
          </p:nvSpPr>
          <p:spPr>
            <a:xfrm>
              <a:off x="0" y="2773346"/>
              <a:ext cx="5407572" cy="717113"/>
            </a:xfrm>
            <a:prstGeom prst="rect">
              <a:avLst/>
            </a:prstGeom>
            <a:solidFill>
              <a:srgbClr val="33993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0055" tIns="65028" rIns="130055" bIns="65028" rtlCol="0" anchor="ctr"/>
            <a:lstStyle/>
            <a:p>
              <a:endParaRPr lang="es-ES" sz="2800" dirty="0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46840" y="2803501"/>
              <a:ext cx="5060731" cy="654546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lIns="130055" tIns="65028" rIns="130055" bIns="65028">
              <a:spAutoFit/>
            </a:bodyPr>
            <a:lstStyle/>
            <a:p>
              <a:r>
                <a:rPr lang="ca-ES" sz="34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nota que necessites</a:t>
              </a:r>
              <a:endParaRPr lang="es-ES" sz="3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3" y="3490273"/>
            <a:ext cx="13003211" cy="180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55" tIns="65028" rIns="130055" bIns="65028" rtlCol="0" anchor="ctr"/>
          <a:lstStyle/>
          <a:p>
            <a:endParaRPr lang="es-ES" sz="2800" dirty="0">
              <a:solidFill>
                <a:prstClr val="white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2337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" y="0"/>
            <a:ext cx="13003209" cy="3490459"/>
          </a:xfrm>
          <a:prstGeom prst="rect">
            <a:avLst/>
          </a:prstGeom>
        </p:spPr>
      </p:pic>
      <p:grpSp>
        <p:nvGrpSpPr>
          <p:cNvPr id="2" name="Agrupa 1"/>
          <p:cNvGrpSpPr/>
          <p:nvPr/>
        </p:nvGrpSpPr>
        <p:grpSpPr>
          <a:xfrm>
            <a:off x="-1" y="2773346"/>
            <a:ext cx="6675028" cy="717113"/>
            <a:chOff x="-1" y="2773346"/>
            <a:chExt cx="6675028" cy="717113"/>
          </a:xfrm>
        </p:grpSpPr>
        <p:sp>
          <p:nvSpPr>
            <p:cNvPr id="35" name="Rectangle 34"/>
            <p:cNvSpPr/>
            <p:nvPr/>
          </p:nvSpPr>
          <p:spPr>
            <a:xfrm>
              <a:off x="-1" y="2773346"/>
              <a:ext cx="6141494" cy="717113"/>
            </a:xfrm>
            <a:prstGeom prst="rect">
              <a:avLst/>
            </a:prstGeom>
            <a:solidFill>
              <a:srgbClr val="33993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0055" tIns="65028" rIns="130055" bIns="65028" rtlCol="0" anchor="ctr"/>
            <a:lstStyle/>
            <a:p>
              <a:endParaRPr lang="es-ES" sz="2800" dirty="0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46841" y="2803501"/>
              <a:ext cx="6328186" cy="654546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lIns="130055" tIns="65028" rIns="130055" bIns="65028">
              <a:spAutoFit/>
            </a:bodyPr>
            <a:lstStyle/>
            <a:p>
              <a:r>
                <a:rPr lang="ca-ES" sz="34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Assignatures que ponderen</a:t>
              </a:r>
              <a:endParaRPr lang="es-ES" sz="3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Agrupa 16"/>
          <p:cNvGrpSpPr/>
          <p:nvPr/>
        </p:nvGrpSpPr>
        <p:grpSpPr>
          <a:xfrm>
            <a:off x="1005028" y="4556520"/>
            <a:ext cx="10993157" cy="5368031"/>
            <a:chOff x="552849" y="3957412"/>
            <a:chExt cx="10993157" cy="5368031"/>
          </a:xfrm>
        </p:grpSpPr>
        <p:sp>
          <p:nvSpPr>
            <p:cNvPr id="18" name="Rectangle 4"/>
            <p:cNvSpPr>
              <a:spLocks noChangeArrowheads="1"/>
            </p:cNvSpPr>
            <p:nvPr/>
          </p:nvSpPr>
          <p:spPr bwMode="auto">
            <a:xfrm>
              <a:off x="552849" y="3985030"/>
              <a:ext cx="132501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ca-ES" sz="2000" dirty="0">
                  <a:solidFill>
                    <a:srgbClr val="009933"/>
                  </a:solidFill>
                  <a:latin typeface="Arial"/>
                  <a:cs typeface="Arial"/>
                </a:rPr>
                <a:t>Opcions</a:t>
              </a:r>
              <a:endParaRPr lang="ca-ES" sz="2000" b="1" dirty="0">
                <a:solidFill>
                  <a:srgbClr val="009933"/>
                </a:solidFill>
                <a:latin typeface="Arial"/>
                <a:cs typeface="Arial"/>
              </a:endParaRPr>
            </a:p>
          </p:txBody>
        </p:sp>
        <p:sp>
          <p:nvSpPr>
            <p:cNvPr id="19" name="Rectángulo 4"/>
            <p:cNvSpPr>
              <a:spLocks noChangeArrowheads="1"/>
            </p:cNvSpPr>
            <p:nvPr/>
          </p:nvSpPr>
          <p:spPr bwMode="auto">
            <a:xfrm>
              <a:off x="10039458" y="3971221"/>
              <a:ext cx="150654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ca-ES" sz="2000" dirty="0">
                  <a:solidFill>
                    <a:srgbClr val="009933"/>
                  </a:solidFill>
                  <a:latin typeface="Arial"/>
                  <a:cs typeface="Arial"/>
                </a:rPr>
                <a:t>Ponderació</a:t>
              </a:r>
            </a:p>
          </p:txBody>
        </p:sp>
        <p:cxnSp>
          <p:nvCxnSpPr>
            <p:cNvPr id="20" name="Conector recto 10"/>
            <p:cNvCxnSpPr/>
            <p:nvPr/>
          </p:nvCxnSpPr>
          <p:spPr>
            <a:xfrm flipV="1">
              <a:off x="660800" y="7494358"/>
              <a:ext cx="4113181" cy="1"/>
            </a:xfrm>
            <a:prstGeom prst="line">
              <a:avLst/>
            </a:prstGeom>
            <a:ln w="12700" cmpd="sng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onector recto 11"/>
            <p:cNvCxnSpPr/>
            <p:nvPr/>
          </p:nvCxnSpPr>
          <p:spPr>
            <a:xfrm>
              <a:off x="660800" y="3957412"/>
              <a:ext cx="10885206" cy="0"/>
            </a:xfrm>
            <a:prstGeom prst="line">
              <a:avLst/>
            </a:prstGeom>
            <a:ln w="19050" cmpd="sng">
              <a:solidFill>
                <a:srgbClr val="00993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Conector recto 20"/>
            <p:cNvCxnSpPr/>
            <p:nvPr/>
          </p:nvCxnSpPr>
          <p:spPr>
            <a:xfrm>
              <a:off x="660800" y="4434901"/>
              <a:ext cx="10885206" cy="0"/>
            </a:xfrm>
            <a:prstGeom prst="line">
              <a:avLst/>
            </a:prstGeom>
            <a:ln w="9525" cmpd="sng">
              <a:solidFill>
                <a:srgbClr val="00993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Rectángulo 21"/>
            <p:cNvSpPr/>
            <p:nvPr/>
          </p:nvSpPr>
          <p:spPr>
            <a:xfrm>
              <a:off x="569438" y="4431796"/>
              <a:ext cx="10976567" cy="48936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3052763" algn="l"/>
                  <a:tab pos="7712075" algn="r"/>
                </a:tabLst>
              </a:pPr>
              <a:r>
                <a:rPr lang="fr-FR" sz="2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BATXILLERAT I CFGS</a:t>
              </a:r>
              <a:r>
                <a:rPr lang="fr-FR" sz="200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	Anàlisi Musical 						0.1</a:t>
              </a:r>
            </a:p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3052763" algn="l"/>
                  <a:tab pos="7712075" algn="r"/>
                </a:tabLst>
              </a:pPr>
              <a:r>
                <a:rPr lang="fr-FR" sz="200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	Biologia						0.2</a:t>
              </a:r>
              <a:endParaRPr lang="fr-FR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endParaRPr>
            </a:p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3052763" algn="l"/>
                  <a:tab pos="7712075" algn="r"/>
                </a:tabLst>
              </a:pPr>
              <a:r>
                <a:rPr lang="fr-FR" sz="2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	</a:t>
              </a:r>
              <a:r>
                <a:rPr lang="fr-FR" sz="20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Ciències</a:t>
              </a:r>
              <a:r>
                <a:rPr lang="fr-FR" sz="2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 de la Terra i </a:t>
              </a:r>
              <a:r>
                <a:rPr lang="fr-FR" sz="20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del</a:t>
              </a:r>
              <a:r>
                <a:rPr lang="fr-FR" sz="2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 M. </a:t>
              </a:r>
              <a:r>
                <a:rPr lang="fr-FR" sz="20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Ambient</a:t>
              </a:r>
              <a:r>
                <a:rPr lang="fr-FR" sz="200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						0.1</a:t>
              </a:r>
              <a:endParaRPr lang="fr-FR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endParaRPr>
            </a:p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3052763" algn="l"/>
                  <a:tab pos="7712075" algn="r"/>
                </a:tabLst>
              </a:pPr>
              <a:r>
                <a:rPr lang="fr-FR" sz="200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	Cultura Audiovisual						0.1</a:t>
              </a:r>
            </a:p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3052763" algn="l"/>
                  <a:tab pos="7712075" algn="r"/>
                </a:tabLst>
              </a:pPr>
              <a:r>
                <a:rPr lang="fr-FR" sz="200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	Dibuix Artístic						0.1</a:t>
              </a:r>
            </a:p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3052763" algn="l"/>
                  <a:tab pos="7712075" algn="r"/>
                </a:tabLst>
              </a:pPr>
              <a:r>
                <a:rPr lang="fr-FR" sz="200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	Dibuix Tècnic						0.1</a:t>
              </a:r>
            </a:p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3052763" algn="l"/>
                  <a:tab pos="7712075" algn="r"/>
                </a:tabLst>
              </a:pPr>
              <a:r>
                <a:rPr lang="fr-FR" sz="200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	Disseny						0.1</a:t>
              </a:r>
            </a:p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3052763" algn="l"/>
                  <a:tab pos="7712075" algn="r"/>
                </a:tabLst>
              </a:pPr>
              <a:r>
                <a:rPr lang="fr-FR" sz="200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	Economia de l’Empresa						0.2</a:t>
              </a:r>
            </a:p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3052763" algn="l"/>
                  <a:tab pos="7712075" algn="r"/>
                </a:tabLst>
              </a:pPr>
              <a:r>
                <a:rPr lang="fr-FR" sz="200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	Electrotècnia						0.1</a:t>
              </a:r>
            </a:p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3052763" algn="l"/>
                  <a:tab pos="7712075" algn="r"/>
                </a:tabLst>
              </a:pPr>
              <a:r>
                <a:rPr lang="fr-FR" sz="200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	Física						0.1</a:t>
              </a:r>
            </a:p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3052763" algn="l"/>
                  <a:tab pos="7712075" algn="r"/>
                </a:tabLst>
              </a:pPr>
              <a:r>
                <a:rPr lang="fr-FR"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	Geografia						0.2</a:t>
              </a:r>
            </a:p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3052763" algn="l"/>
                  <a:tab pos="7712075" algn="r"/>
                </a:tabLst>
              </a:pPr>
              <a:endParaRPr lang="fr-FR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endParaRPr>
            </a:p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3052763" algn="l"/>
                  <a:tab pos="7712075" algn="r"/>
                </a:tabLst>
              </a:pPr>
              <a:endParaRPr lang="fr-FR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endParaRPr>
            </a:p>
          </p:txBody>
        </p:sp>
        <p:cxnSp>
          <p:nvCxnSpPr>
            <p:cNvPr id="26" name="Conector recto 27"/>
            <p:cNvCxnSpPr/>
            <p:nvPr/>
          </p:nvCxnSpPr>
          <p:spPr>
            <a:xfrm>
              <a:off x="660800" y="8596547"/>
              <a:ext cx="10885206" cy="0"/>
            </a:xfrm>
            <a:prstGeom prst="line">
              <a:avLst/>
            </a:prstGeom>
            <a:ln w="19050" cmpd="sng">
              <a:solidFill>
                <a:srgbClr val="00993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Rectangle 27"/>
          <p:cNvSpPr/>
          <p:nvPr/>
        </p:nvSpPr>
        <p:spPr>
          <a:xfrm>
            <a:off x="-1" y="3490273"/>
            <a:ext cx="13003214" cy="180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55" tIns="65028" rIns="130055" bIns="65028" rtlCol="0" anchor="ctr"/>
          <a:lstStyle/>
          <a:p>
            <a:endParaRPr lang="es-ES" sz="2800" dirty="0">
              <a:solidFill>
                <a:prstClr val="white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6594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" y="0"/>
            <a:ext cx="13003209" cy="3490459"/>
          </a:xfrm>
          <a:prstGeom prst="rect">
            <a:avLst/>
          </a:prstGeom>
        </p:spPr>
      </p:pic>
      <p:grpSp>
        <p:nvGrpSpPr>
          <p:cNvPr id="2" name="Agrupa 1"/>
          <p:cNvGrpSpPr/>
          <p:nvPr/>
        </p:nvGrpSpPr>
        <p:grpSpPr>
          <a:xfrm>
            <a:off x="-1" y="2773346"/>
            <a:ext cx="6675028" cy="717113"/>
            <a:chOff x="-1" y="2773346"/>
            <a:chExt cx="6675028" cy="717113"/>
          </a:xfrm>
        </p:grpSpPr>
        <p:sp>
          <p:nvSpPr>
            <p:cNvPr id="35" name="Rectangle 34"/>
            <p:cNvSpPr/>
            <p:nvPr/>
          </p:nvSpPr>
          <p:spPr>
            <a:xfrm>
              <a:off x="-1" y="2773346"/>
              <a:ext cx="6141494" cy="717113"/>
            </a:xfrm>
            <a:prstGeom prst="rect">
              <a:avLst/>
            </a:prstGeom>
            <a:solidFill>
              <a:srgbClr val="33993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0055" tIns="65028" rIns="130055" bIns="65028" rtlCol="0" anchor="ctr"/>
            <a:lstStyle/>
            <a:p>
              <a:endParaRPr lang="es-ES" sz="2800" dirty="0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46841" y="2803501"/>
              <a:ext cx="6328186" cy="654546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lIns="130055" tIns="65028" rIns="130055" bIns="65028">
              <a:spAutoFit/>
            </a:bodyPr>
            <a:lstStyle/>
            <a:p>
              <a:r>
                <a:rPr lang="ca-ES" sz="34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Assignatures que ponderen</a:t>
              </a:r>
              <a:endParaRPr lang="es-ES" sz="3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Agrupa 16"/>
          <p:cNvGrpSpPr/>
          <p:nvPr/>
        </p:nvGrpSpPr>
        <p:grpSpPr>
          <a:xfrm>
            <a:off x="1005028" y="4556520"/>
            <a:ext cx="10993157" cy="5368031"/>
            <a:chOff x="552849" y="3957412"/>
            <a:chExt cx="10993157" cy="5368031"/>
          </a:xfrm>
        </p:grpSpPr>
        <p:sp>
          <p:nvSpPr>
            <p:cNvPr id="18" name="Rectangle 4"/>
            <p:cNvSpPr>
              <a:spLocks noChangeArrowheads="1"/>
            </p:cNvSpPr>
            <p:nvPr/>
          </p:nvSpPr>
          <p:spPr bwMode="auto">
            <a:xfrm>
              <a:off x="552849" y="3985030"/>
              <a:ext cx="132501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ca-ES" sz="2000" dirty="0">
                  <a:solidFill>
                    <a:srgbClr val="009933"/>
                  </a:solidFill>
                  <a:latin typeface="Arial"/>
                  <a:cs typeface="Arial"/>
                </a:rPr>
                <a:t>Opcions</a:t>
              </a:r>
              <a:endParaRPr lang="ca-ES" sz="2000" b="1" dirty="0">
                <a:solidFill>
                  <a:srgbClr val="009933"/>
                </a:solidFill>
                <a:latin typeface="Arial"/>
                <a:cs typeface="Arial"/>
              </a:endParaRPr>
            </a:p>
          </p:txBody>
        </p:sp>
        <p:sp>
          <p:nvSpPr>
            <p:cNvPr id="19" name="Rectángulo 4"/>
            <p:cNvSpPr>
              <a:spLocks noChangeArrowheads="1"/>
            </p:cNvSpPr>
            <p:nvPr/>
          </p:nvSpPr>
          <p:spPr bwMode="auto">
            <a:xfrm>
              <a:off x="10039458" y="3971221"/>
              <a:ext cx="150654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ca-ES" sz="2000" dirty="0">
                  <a:solidFill>
                    <a:srgbClr val="009933"/>
                  </a:solidFill>
                  <a:latin typeface="Arial"/>
                  <a:cs typeface="Arial"/>
                </a:rPr>
                <a:t>Ponderació</a:t>
              </a:r>
            </a:p>
          </p:txBody>
        </p:sp>
        <p:cxnSp>
          <p:nvCxnSpPr>
            <p:cNvPr id="20" name="Conector recto 10"/>
            <p:cNvCxnSpPr/>
            <p:nvPr/>
          </p:nvCxnSpPr>
          <p:spPr>
            <a:xfrm flipV="1">
              <a:off x="660800" y="7494358"/>
              <a:ext cx="4113181" cy="1"/>
            </a:xfrm>
            <a:prstGeom prst="line">
              <a:avLst/>
            </a:prstGeom>
            <a:ln w="12700" cmpd="sng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onector recto 11"/>
            <p:cNvCxnSpPr/>
            <p:nvPr/>
          </p:nvCxnSpPr>
          <p:spPr>
            <a:xfrm>
              <a:off x="660800" y="3957412"/>
              <a:ext cx="10885206" cy="0"/>
            </a:xfrm>
            <a:prstGeom prst="line">
              <a:avLst/>
            </a:prstGeom>
            <a:ln w="19050" cmpd="sng">
              <a:solidFill>
                <a:srgbClr val="00993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Conector recto 20"/>
            <p:cNvCxnSpPr/>
            <p:nvPr/>
          </p:nvCxnSpPr>
          <p:spPr>
            <a:xfrm>
              <a:off x="660800" y="4434901"/>
              <a:ext cx="10885206" cy="0"/>
            </a:xfrm>
            <a:prstGeom prst="line">
              <a:avLst/>
            </a:prstGeom>
            <a:ln w="9525" cmpd="sng">
              <a:solidFill>
                <a:srgbClr val="00993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Rectángulo 21"/>
            <p:cNvSpPr/>
            <p:nvPr/>
          </p:nvSpPr>
          <p:spPr>
            <a:xfrm>
              <a:off x="569438" y="4431796"/>
              <a:ext cx="10976567" cy="48936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3052763" algn="l"/>
                  <a:tab pos="7712075" algn="r"/>
                </a:tabLst>
              </a:pPr>
              <a:r>
                <a:rPr lang="fr-FR" sz="2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BATXILLERAT </a:t>
              </a:r>
              <a:r>
                <a:rPr lang="fr-FR" sz="200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I CFGS</a:t>
              </a:r>
              <a:r>
                <a:rPr lang="fr-FR"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	Grec						0.1</a:t>
              </a:r>
            </a:p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3052763" algn="l"/>
                  <a:tab pos="7712075" algn="r"/>
                </a:tabLst>
              </a:pPr>
              <a:r>
                <a:rPr lang="fr-FR"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	Història de l’Art						0.1</a:t>
              </a:r>
            </a:p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3052763" algn="l"/>
                  <a:tab pos="7712075" algn="r"/>
                </a:tabLst>
              </a:pPr>
              <a:r>
                <a:rPr lang="fr-FR"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	Literatura Catalana						0.1</a:t>
              </a:r>
            </a:p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3052763" algn="l"/>
                  <a:tab pos="7712075" algn="r"/>
                </a:tabLst>
              </a:pPr>
              <a:r>
                <a:rPr lang="fr-FR"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	Literatura Castellana						0.1</a:t>
              </a:r>
            </a:p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3052763" algn="l"/>
                  <a:tab pos="7712075" algn="r"/>
                </a:tabLst>
              </a:pPr>
              <a:r>
                <a:rPr lang="fr-FR"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	Llatí						0.1</a:t>
              </a:r>
            </a:p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3052763" algn="l"/>
                  <a:tab pos="7712075" algn="r"/>
                </a:tabLst>
              </a:pPr>
              <a:r>
                <a:rPr lang="fr-FR"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	Matemàtiques						0.2</a:t>
              </a:r>
            </a:p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3052763" algn="l"/>
                  <a:tab pos="7712075" algn="r"/>
                </a:tabLst>
              </a:pPr>
              <a:r>
                <a:rPr lang="fr-FR"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	Matemàtiques Aplicades a les CC. Socials				0.2</a:t>
              </a:r>
              <a:endParaRPr lang="fr-FR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endParaRPr>
            </a:p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3052763" algn="l"/>
                  <a:tab pos="7712075" algn="r"/>
                </a:tabLst>
              </a:pPr>
              <a:r>
                <a:rPr lang="fr-FR" sz="200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	Química						0.1</a:t>
              </a:r>
            </a:p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3052763" algn="l"/>
                  <a:tab pos="7712075" algn="r"/>
                </a:tabLst>
              </a:pPr>
              <a:r>
                <a:rPr lang="fr-FR" sz="200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	Tecnologia industrial						0.1</a:t>
              </a:r>
              <a:endParaRPr lang="fr-FR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endParaRPr>
            </a:p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3052763" algn="l"/>
                  <a:tab pos="7712075" algn="r"/>
                </a:tabLst>
              </a:pPr>
              <a:endParaRPr lang="fr-FR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endParaRPr>
            </a:p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3052763" algn="l"/>
                  <a:tab pos="7712075" algn="r"/>
                </a:tabLst>
              </a:pPr>
              <a:r>
                <a:rPr lang="fr-FR" sz="2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&gt;25 ANYS	</a:t>
              </a:r>
              <a:r>
                <a:rPr lang="fr-FR" sz="20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Ciències</a:t>
              </a:r>
              <a:endParaRPr lang="fr-FR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endParaRPr>
            </a:p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3052763" algn="l"/>
                  <a:tab pos="7712075" algn="r"/>
                </a:tabLst>
              </a:pPr>
              <a:endParaRPr lang="fr-FR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endParaRPr>
            </a:p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3052763" algn="l"/>
                  <a:tab pos="7712075" algn="r"/>
                </a:tabLst>
              </a:pPr>
              <a:endParaRPr lang="fr-FR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endParaRPr>
            </a:p>
          </p:txBody>
        </p:sp>
        <p:cxnSp>
          <p:nvCxnSpPr>
            <p:cNvPr id="26" name="Conector recto 27"/>
            <p:cNvCxnSpPr/>
            <p:nvPr/>
          </p:nvCxnSpPr>
          <p:spPr>
            <a:xfrm>
              <a:off x="660800" y="7967897"/>
              <a:ext cx="10885206" cy="0"/>
            </a:xfrm>
            <a:prstGeom prst="line">
              <a:avLst/>
            </a:prstGeom>
            <a:ln w="19050" cmpd="sng">
              <a:solidFill>
                <a:srgbClr val="00993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Rectangle 27"/>
          <p:cNvSpPr/>
          <p:nvPr/>
        </p:nvSpPr>
        <p:spPr>
          <a:xfrm>
            <a:off x="-1" y="3490273"/>
            <a:ext cx="13003214" cy="180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55" tIns="65028" rIns="130055" bIns="65028" rtlCol="0" anchor="ctr"/>
          <a:lstStyle/>
          <a:p>
            <a:endParaRPr lang="es-ES" sz="2800" dirty="0">
              <a:solidFill>
                <a:prstClr val="white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4099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tge 2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3003213" cy="3490273"/>
          </a:xfrm>
          <a:prstGeom prst="rect">
            <a:avLst/>
          </a:prstGeom>
        </p:spPr>
      </p:pic>
      <p:grpSp>
        <p:nvGrpSpPr>
          <p:cNvPr id="2" name="Agrupa 1"/>
          <p:cNvGrpSpPr/>
          <p:nvPr/>
        </p:nvGrpSpPr>
        <p:grpSpPr>
          <a:xfrm>
            <a:off x="-2" y="2773346"/>
            <a:ext cx="11220451" cy="717113"/>
            <a:chOff x="-2" y="2773346"/>
            <a:chExt cx="11220451" cy="717113"/>
          </a:xfrm>
        </p:grpSpPr>
        <p:sp>
          <p:nvSpPr>
            <p:cNvPr id="35" name="Rectangle 34"/>
            <p:cNvSpPr/>
            <p:nvPr/>
          </p:nvSpPr>
          <p:spPr>
            <a:xfrm>
              <a:off x="-2" y="2773346"/>
              <a:ext cx="11029952" cy="717113"/>
            </a:xfrm>
            <a:prstGeom prst="rect">
              <a:avLst/>
            </a:prstGeom>
            <a:solidFill>
              <a:srgbClr val="33993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0055" tIns="65028" rIns="130055" bIns="65028" rtlCol="0" anchor="ctr"/>
            <a:lstStyle/>
            <a:p>
              <a:endParaRPr lang="es-ES" sz="2800" dirty="0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46840" y="2803501"/>
              <a:ext cx="10873609" cy="654546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lIns="130055" tIns="65028" rIns="130055" bIns="65028">
              <a:spAutoFit/>
            </a:bodyPr>
            <a:lstStyle/>
            <a:p>
              <a:r>
                <a:rPr lang="ca-ES" sz="34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 grau d’Estadística Aplicada + Sociologia a la UAB</a:t>
              </a:r>
              <a:endParaRPr lang="es-ES" sz="3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-1" y="3490273"/>
            <a:ext cx="13032000" cy="180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55" tIns="65028" rIns="130055" bIns="65028" rtlCol="0" anchor="ctr"/>
          <a:lstStyle/>
          <a:p>
            <a:endParaRPr lang="es-ES" sz="2800" dirty="0">
              <a:solidFill>
                <a:prstClr val="white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2" name="QuadreDeText 11"/>
          <p:cNvSpPr txBox="1"/>
          <p:nvPr/>
        </p:nvSpPr>
        <p:spPr>
          <a:xfrm>
            <a:off x="742719" y="4054036"/>
            <a:ext cx="10673471" cy="4431512"/>
          </a:xfrm>
          <a:prstGeom prst="rect">
            <a:avLst/>
          </a:prstGeom>
          <a:noFill/>
        </p:spPr>
        <p:txBody>
          <a:bodyPr lIns="90973" tIns="45487" rIns="90973" bIns="45487">
            <a:spAutoFit/>
          </a:bodyPr>
          <a:lstStyle/>
          <a:p>
            <a:pPr marL="454887" indent="-454887" defTabSz="129639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es-ES" sz="210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Posa èmfasi en les aplicacions de l’estadística a diferents disciplines, incidint sobretot en la sociologia.</a:t>
            </a:r>
          </a:p>
          <a:p>
            <a:pPr marL="454887" indent="-454887" defTabSz="129639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endParaRPr lang="es-ES" sz="100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454887" indent="-454887" defTabSz="129639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es-ES" sz="210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Se’t formarà en els camps de recerca dels professors del departament: educació, immigració, religió, polítiques socials, treball i vida quotidiana</a:t>
            </a:r>
          </a:p>
          <a:p>
            <a:pPr marL="454887" indent="-454887" defTabSz="129639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endParaRPr lang="es-ES" sz="100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454887" indent="-454887" defTabSz="129639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es-ES" sz="210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Docència en català, castellà i anglès amb una quantitat significativa d’alumnat estranger (europeu, llatinoamericà i asiàtic). Interacció amb professionals en actiu i programa de pràctiques professionals consolidat amb més de deu anys d’experiència.</a:t>
            </a:r>
          </a:p>
        </p:txBody>
      </p:sp>
    </p:spTree>
    <p:extLst>
      <p:ext uri="{BB962C8B-B14F-4D97-AF65-F5344CB8AC3E}">
        <p14:creationId xmlns:p14="http://schemas.microsoft.com/office/powerpoint/2010/main" val="31264869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tg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15012"/>
            <a:ext cx="13003216" cy="3565262"/>
          </a:xfrm>
          <a:prstGeom prst="rect">
            <a:avLst/>
          </a:prstGeom>
        </p:spPr>
      </p:pic>
      <p:grpSp>
        <p:nvGrpSpPr>
          <p:cNvPr id="2" name="Agrupa 1"/>
          <p:cNvGrpSpPr/>
          <p:nvPr/>
        </p:nvGrpSpPr>
        <p:grpSpPr>
          <a:xfrm>
            <a:off x="-3" y="2773346"/>
            <a:ext cx="13003215" cy="717113"/>
            <a:chOff x="-3" y="2773346"/>
            <a:chExt cx="13003215" cy="717113"/>
          </a:xfrm>
        </p:grpSpPr>
        <p:sp>
          <p:nvSpPr>
            <p:cNvPr id="35" name="Rectangle 34"/>
            <p:cNvSpPr/>
            <p:nvPr/>
          </p:nvSpPr>
          <p:spPr>
            <a:xfrm>
              <a:off x="-3" y="2773346"/>
              <a:ext cx="13003215" cy="717113"/>
            </a:xfrm>
            <a:prstGeom prst="rect">
              <a:avLst/>
            </a:prstGeom>
            <a:solidFill>
              <a:srgbClr val="33993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0055" tIns="65028" rIns="130055" bIns="65028" rtlCol="0" anchor="ctr"/>
            <a:lstStyle/>
            <a:p>
              <a:endParaRPr lang="es-ES" sz="2800" dirty="0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46840" y="2803501"/>
              <a:ext cx="12656372" cy="654546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lIns="130055" tIns="65028" rIns="130055" bIns="65028">
              <a:spAutoFit/>
            </a:bodyPr>
            <a:lstStyle/>
            <a:p>
              <a:r>
                <a:rPr lang="ca-ES" sz="34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Què necessites per estudiar Estadística Aplicada + Sociologia ?</a:t>
              </a:r>
              <a:endParaRPr lang="es-ES" sz="3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-1" y="3490273"/>
            <a:ext cx="13032000" cy="180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55" tIns="65028" rIns="130055" bIns="65028" rtlCol="0" anchor="ctr"/>
          <a:lstStyle/>
          <a:p>
            <a:endParaRPr lang="es-ES" sz="2800" dirty="0">
              <a:solidFill>
                <a:prstClr val="white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5" name="QuadreDeText 14"/>
          <p:cNvSpPr txBox="1"/>
          <p:nvPr/>
        </p:nvSpPr>
        <p:spPr>
          <a:xfrm>
            <a:off x="742719" y="4054033"/>
            <a:ext cx="10673471" cy="4639261"/>
          </a:xfrm>
          <a:prstGeom prst="rect">
            <a:avLst/>
          </a:prstGeom>
          <a:noFill/>
        </p:spPr>
        <p:txBody>
          <a:bodyPr lIns="90973" tIns="45487" rIns="90973" bIns="45487">
            <a:spAutoFit/>
          </a:bodyPr>
          <a:lstStyle/>
          <a:p>
            <a:pPr marL="454887" indent="-454887" defTabSz="129639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es-ES" sz="210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Comprendre diversos fenòmens socials que susciten debats públics, com per exemple: la cultura, les desigualtats socials, el gènere, l’educació, la immigració, etc.</a:t>
            </a:r>
          </a:p>
          <a:p>
            <a:pPr marL="454887" indent="-454887" defTabSz="129639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endParaRPr lang="es-ES" sz="100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454887" indent="-454887" defTabSz="129639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es-ES" sz="210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Creativa, deductiva i intuïtiva</a:t>
            </a:r>
          </a:p>
          <a:p>
            <a:pPr marL="454887" indent="-454887" defTabSz="129639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endParaRPr lang="es-ES" sz="100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454887" indent="-454887" defTabSz="129639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es-ES" sz="210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Habilitat per al càlcul</a:t>
            </a:r>
          </a:p>
          <a:p>
            <a:pPr marL="454887" indent="-454887" defTabSz="129639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endParaRPr lang="es-ES" sz="100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454887" indent="-454887" defTabSz="129639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es-ES" sz="210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Visió global del mercat i de la societat</a:t>
            </a:r>
          </a:p>
          <a:p>
            <a:pPr marL="454887" indent="-454887" defTabSz="129639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endParaRPr lang="es-ES" sz="100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454887" indent="-454887" defTabSz="129639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es-ES" sz="210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Interès per la informàtica</a:t>
            </a:r>
          </a:p>
          <a:p>
            <a:pPr marL="454887" indent="-454887" defTabSz="129639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endParaRPr lang="es-ES" sz="100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454887" indent="-454887" defTabSz="129639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es-ES" sz="210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Capacitat d’anàlisi i concreció</a:t>
            </a:r>
          </a:p>
        </p:txBody>
      </p:sp>
    </p:spTree>
    <p:extLst>
      <p:ext uri="{BB962C8B-B14F-4D97-AF65-F5344CB8AC3E}">
        <p14:creationId xmlns:p14="http://schemas.microsoft.com/office/powerpoint/2010/main" val="7083350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-11286" y="-49688"/>
            <a:ext cx="13055136" cy="4002085"/>
          </a:xfrm>
          <a:prstGeom prst="rect">
            <a:avLst/>
          </a:prstGeom>
          <a:solidFill>
            <a:srgbClr val="2093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35" tIns="45617" rIns="91235" bIns="45617" anchor="ctr"/>
          <a:lstStyle/>
          <a:p>
            <a:pPr algn="ctr" defTabSz="649000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58371" name="CuadroTexto 4"/>
          <p:cNvSpPr txBox="1">
            <a:spLocks noChangeArrowheads="1"/>
          </p:cNvSpPr>
          <p:nvPr/>
        </p:nvSpPr>
        <p:spPr bwMode="auto">
          <a:xfrm>
            <a:off x="909776" y="1804552"/>
            <a:ext cx="8869726" cy="1569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35" tIns="45617" rIns="91235" bIns="45617">
            <a:spAutoFit/>
          </a:bodyPr>
          <a:lstStyle>
            <a:lvl1pPr defTabSz="45561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 defTabSz="45561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 defTabSz="455613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 defTabSz="45561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 defTabSz="45561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u-HU" altLang="es-ES" sz="60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Moltes gràcies, </a:t>
            </a:r>
            <a:br>
              <a:rPr lang="hu-HU" altLang="es-ES" sz="60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hu-HU" altLang="es-ES" sz="60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t’esperem</a:t>
            </a:r>
            <a:r>
              <a:rPr lang="ca-ES" altLang="es-ES" sz="60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a la UAB</a:t>
            </a:r>
            <a:r>
              <a:rPr lang="hu-HU" altLang="es-ES" sz="60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!</a:t>
            </a:r>
            <a:endParaRPr lang="es-ES" altLang="es-ES" sz="6000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372" name="CuadroTexto 6"/>
          <p:cNvSpPr txBox="1">
            <a:spLocks noChangeArrowheads="1"/>
          </p:cNvSpPr>
          <p:nvPr/>
        </p:nvSpPr>
        <p:spPr bwMode="auto">
          <a:xfrm>
            <a:off x="927836" y="688849"/>
            <a:ext cx="8851666" cy="399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35" tIns="45617" rIns="91235" bIns="45617">
            <a:spAutoFit/>
          </a:bodyPr>
          <a:lstStyle>
            <a:lvl1pPr defTabSz="45561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 defTabSz="45561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 defTabSz="455613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 defTabSz="45561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 defTabSz="45561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www.uab.cat</a:t>
            </a:r>
          </a:p>
        </p:txBody>
      </p:sp>
      <p:pic>
        <p:nvPicPr>
          <p:cNvPr id="58373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5241" y="1547082"/>
            <a:ext cx="1002331" cy="2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8374" name="Agrupa 8"/>
          <p:cNvGrpSpPr>
            <a:grpSpLocks/>
          </p:cNvGrpSpPr>
          <p:nvPr/>
        </p:nvGrpSpPr>
        <p:grpSpPr bwMode="auto">
          <a:xfrm>
            <a:off x="7847078" y="544302"/>
            <a:ext cx="5038745" cy="415566"/>
            <a:chOff x="376689" y="3476846"/>
            <a:chExt cx="7064337" cy="582187"/>
          </a:xfrm>
        </p:grpSpPr>
        <p:pic>
          <p:nvPicPr>
            <p:cNvPr id="58376" name="Imatg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3965" b="23573"/>
            <a:stretch>
              <a:fillRect/>
            </a:stretch>
          </p:blipFill>
          <p:spPr bwMode="auto">
            <a:xfrm>
              <a:off x="376689" y="3476846"/>
              <a:ext cx="4932040" cy="582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77" name="Imatg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3498" b="33250"/>
            <a:stretch>
              <a:fillRect/>
            </a:stretch>
          </p:blipFill>
          <p:spPr bwMode="auto">
            <a:xfrm>
              <a:off x="4967445" y="3476846"/>
              <a:ext cx="2473581" cy="582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8375" name="Imat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95" y="3934331"/>
            <a:ext cx="12996440" cy="582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8798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CuadroTexto 4"/>
          <p:cNvSpPr txBox="1">
            <a:spLocks noChangeArrowheads="1"/>
          </p:cNvSpPr>
          <p:nvPr/>
        </p:nvSpPr>
        <p:spPr bwMode="auto">
          <a:xfrm>
            <a:off x="452248" y="618300"/>
            <a:ext cx="42767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58" tIns="45629" rIns="91258" bIns="45629">
            <a:spAutoFit/>
          </a:bodyPr>
          <a:lstStyle/>
          <a:p>
            <a:pPr defTabSz="648013" fontAlgn="base">
              <a:spcBef>
                <a:spcPct val="0"/>
              </a:spcBef>
              <a:spcAft>
                <a:spcPct val="0"/>
              </a:spcAft>
            </a:pPr>
            <a:r>
              <a:rPr lang="ca-ES" sz="4000" b="1" dirty="0">
                <a:solidFill>
                  <a:srgbClr val="009933"/>
                </a:solidFill>
                <a:latin typeface="Arial" charset="0"/>
                <a:cs typeface="Arial" charset="0"/>
              </a:rPr>
              <a:t>Tria on vols anar</a:t>
            </a:r>
          </a:p>
        </p:txBody>
      </p:sp>
      <p:sp>
        <p:nvSpPr>
          <p:cNvPr id="21508" name="CuadroTexto 5"/>
          <p:cNvSpPr txBox="1">
            <a:spLocks noChangeArrowheads="1"/>
          </p:cNvSpPr>
          <p:nvPr/>
        </p:nvSpPr>
        <p:spPr bwMode="auto">
          <a:xfrm>
            <a:off x="10734707" y="398466"/>
            <a:ext cx="1725584" cy="37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58" tIns="45629" rIns="91258" bIns="45629">
            <a:spAutoFit/>
          </a:bodyPr>
          <a:lstStyle/>
          <a:p>
            <a:pPr algn="r" defTabSz="648013" fontAlgn="base">
              <a:spcBef>
                <a:spcPct val="0"/>
              </a:spcBef>
              <a:spcAft>
                <a:spcPct val="0"/>
              </a:spcAft>
            </a:pPr>
            <a:r>
              <a:rPr lang="ca-ES" sz="1800">
                <a:solidFill>
                  <a:srgbClr val="80C186"/>
                </a:solidFill>
                <a:latin typeface="Arial" charset="0"/>
                <a:cs typeface="Arial" charset="0"/>
              </a:rPr>
              <a:t>Coneix la UAB</a:t>
            </a:r>
          </a:p>
        </p:txBody>
      </p:sp>
      <p:sp>
        <p:nvSpPr>
          <p:cNvPr id="34" name="CuadroTexto 33"/>
          <p:cNvSpPr txBox="1"/>
          <p:nvPr/>
        </p:nvSpPr>
        <p:spPr>
          <a:xfrm>
            <a:off x="586614" y="1801814"/>
            <a:ext cx="4260850" cy="892174"/>
          </a:xfrm>
          <a:prstGeom prst="rect">
            <a:avLst/>
          </a:prstGeom>
          <a:noFill/>
        </p:spPr>
        <p:txBody>
          <a:bodyPr lIns="91258" tIns="45629" rIns="91258" bIns="45629">
            <a:spAutoFit/>
          </a:bodyPr>
          <a:lstStyle/>
          <a:p>
            <a:pPr defTabSz="649000">
              <a:defRPr/>
            </a:pPr>
            <a:r>
              <a:rPr lang="ca-ES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Un </a:t>
            </a:r>
            <a:r>
              <a:rPr lang="ca-ES" dirty="0">
                <a:solidFill>
                  <a:srgbClr val="009933"/>
                </a:solidFill>
                <a:latin typeface="Arial"/>
                <a:cs typeface="Arial"/>
              </a:rPr>
              <a:t>19 %</a:t>
            </a:r>
            <a:r>
              <a:rPr lang="ca-ES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 dels titulats han fet estades a l’estranger.</a:t>
            </a:r>
          </a:p>
        </p:txBody>
      </p:sp>
      <p:sp>
        <p:nvSpPr>
          <p:cNvPr id="21510" name="CuadroTexto 6"/>
          <p:cNvSpPr txBox="1">
            <a:spLocks noChangeArrowheads="1"/>
          </p:cNvSpPr>
          <p:nvPr/>
        </p:nvSpPr>
        <p:spPr bwMode="auto">
          <a:xfrm>
            <a:off x="586634" y="2990850"/>
            <a:ext cx="4056637" cy="23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58" tIns="45629" rIns="91258" bIns="45629">
            <a:spAutoFit/>
          </a:bodyPr>
          <a:lstStyle/>
          <a:p>
            <a:pPr defTabSz="648013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ca-ES" sz="2400" dirty="0">
                <a:solidFill>
                  <a:srgbClr val="009933"/>
                </a:solidFill>
                <a:latin typeface="Arial" charset="0"/>
                <a:cs typeface="Arial" charset="0"/>
              </a:rPr>
              <a:t>Programa DRAC</a:t>
            </a:r>
          </a:p>
          <a:p>
            <a:pPr defTabSz="648013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ca-ES" sz="2400" dirty="0">
                <a:solidFill>
                  <a:srgbClr val="009933"/>
                </a:solidFill>
                <a:latin typeface="Arial" charset="0"/>
                <a:cs typeface="Arial" charset="0"/>
              </a:rPr>
              <a:t>Programa SICUE</a:t>
            </a:r>
          </a:p>
          <a:p>
            <a:pPr defTabSz="648013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ca-ES" sz="2400" dirty="0">
                <a:solidFill>
                  <a:srgbClr val="009933"/>
                </a:solidFill>
                <a:latin typeface="Arial" charset="0"/>
                <a:cs typeface="Arial" charset="0"/>
              </a:rPr>
              <a:t>Erasmus +</a:t>
            </a:r>
          </a:p>
          <a:p>
            <a:pPr defTabSz="648013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ca-ES" sz="2400" dirty="0">
                <a:solidFill>
                  <a:srgbClr val="009933"/>
                </a:solidFill>
                <a:latin typeface="Arial" charset="0"/>
                <a:cs typeface="Arial" charset="0"/>
              </a:rPr>
              <a:t>UAB Exchange </a:t>
            </a:r>
            <a:r>
              <a:rPr lang="ca-ES" sz="2400" dirty="0" err="1">
                <a:solidFill>
                  <a:srgbClr val="009933"/>
                </a:solidFill>
                <a:latin typeface="Arial" charset="0"/>
                <a:cs typeface="Arial" charset="0"/>
              </a:rPr>
              <a:t>Programme</a:t>
            </a:r>
            <a:endParaRPr lang="ca-ES" sz="2400" dirty="0">
              <a:solidFill>
                <a:srgbClr val="009933"/>
              </a:solidFill>
              <a:latin typeface="Arial" charset="0"/>
              <a:cs typeface="Arial" charset="0"/>
            </a:endParaRPr>
          </a:p>
          <a:p>
            <a:pPr defTabSz="648013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ca-ES" sz="2400" dirty="0">
                <a:solidFill>
                  <a:srgbClr val="009933"/>
                </a:solidFill>
                <a:latin typeface="Arial" charset="0"/>
                <a:cs typeface="Arial" charset="0"/>
              </a:rPr>
              <a:t>Programa Propi Califòrnia</a:t>
            </a:r>
          </a:p>
        </p:txBody>
      </p:sp>
      <p:sp>
        <p:nvSpPr>
          <p:cNvPr id="3" name="Rectángulo 2"/>
          <p:cNvSpPr/>
          <p:nvPr/>
        </p:nvSpPr>
        <p:spPr>
          <a:xfrm>
            <a:off x="610426" y="5259408"/>
            <a:ext cx="3557814" cy="1061805"/>
          </a:xfrm>
          <a:prstGeom prst="rect">
            <a:avLst/>
          </a:prstGeom>
        </p:spPr>
        <p:txBody>
          <a:bodyPr wrap="square" lIns="91258" tIns="45629" rIns="91258" bIns="45629">
            <a:spAutoFit/>
          </a:bodyPr>
          <a:lstStyle/>
          <a:p>
            <a:pPr defTabSz="649000">
              <a:lnSpc>
                <a:spcPct val="90000"/>
              </a:lnSpc>
              <a:defRPr/>
            </a:pPr>
            <a:r>
              <a:rPr lang="ca-ES" sz="2400" dirty="0">
                <a:solidFill>
                  <a:srgbClr val="00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Pràctiques externes:</a:t>
            </a:r>
            <a:endParaRPr lang="ca-ES" sz="600" dirty="0">
              <a:solidFill>
                <a:srgbClr val="00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49000">
              <a:lnSpc>
                <a:spcPct val="90000"/>
              </a:lnSpc>
              <a:defRPr/>
            </a:pPr>
            <a:r>
              <a:rPr lang="ca-ES" sz="600" dirty="0">
                <a:solidFill>
                  <a:srgbClr val="00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91893" defTabSz="649000">
              <a:lnSpc>
                <a:spcPct val="90000"/>
              </a:lnSpc>
              <a:buClr>
                <a:srgbClr val="009933"/>
              </a:buClr>
              <a:buSzPct val="50000"/>
              <a:defRPr/>
            </a:pPr>
            <a:r>
              <a:rPr lang="ca-ES" sz="2000" dirty="0">
                <a:solidFill>
                  <a:srgbClr val="00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Erasmus </a:t>
            </a:r>
          </a:p>
          <a:p>
            <a:pPr marL="91893" defTabSz="649000">
              <a:lnSpc>
                <a:spcPct val="90000"/>
              </a:lnSpc>
              <a:buClr>
                <a:srgbClr val="009933"/>
              </a:buClr>
              <a:buSzPct val="50000"/>
              <a:defRPr/>
            </a:pPr>
            <a:r>
              <a:rPr lang="ca-ES" sz="2000" dirty="0">
                <a:solidFill>
                  <a:srgbClr val="00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propi</a:t>
            </a:r>
          </a:p>
        </p:txBody>
      </p:sp>
      <p:pic>
        <p:nvPicPr>
          <p:cNvPr id="2" name="Imat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9501" y="877311"/>
            <a:ext cx="8045533" cy="836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769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357674" y="3100428"/>
            <a:ext cx="4198354" cy="505758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30067" tIns="65034" rIns="130067" bIns="65034" rtlCol="0" anchor="ctr"/>
          <a:lstStyle/>
          <a:p>
            <a:pPr algn="ctr"/>
            <a:endParaRPr lang="es-ES" sz="924" dirty="0"/>
          </a:p>
        </p:txBody>
      </p:sp>
      <p:sp>
        <p:nvSpPr>
          <p:cNvPr id="23" name="22 Rectángulo"/>
          <p:cNvSpPr/>
          <p:nvPr/>
        </p:nvSpPr>
        <p:spPr>
          <a:xfrm>
            <a:off x="4678075" y="2861928"/>
            <a:ext cx="7987112" cy="543006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30067" tIns="65034" rIns="130067" bIns="65034" rtlCol="0" anchor="ctr"/>
          <a:lstStyle/>
          <a:p>
            <a:pPr algn="just"/>
            <a:r>
              <a:rPr lang="ca-ES" sz="3057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ca-ES" sz="3057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Lady </a:t>
            </a:r>
            <a:r>
              <a:rPr lang="ca-ES" sz="3057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tasting</a:t>
            </a:r>
            <a:r>
              <a:rPr lang="ca-ES" sz="3057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a-ES" sz="3057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Tea</a:t>
            </a:r>
            <a:r>
              <a:rPr lang="ca-ES" sz="3057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els experiments dissenyats</a:t>
            </a:r>
          </a:p>
          <a:p>
            <a:pPr algn="just"/>
            <a:endParaRPr lang="ca-ES" sz="2844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ca-ES" sz="2844" dirty="0">
                <a:latin typeface="Arial" pitchFamily="34" charset="0"/>
                <a:cs typeface="Arial" pitchFamily="34" charset="0"/>
              </a:rPr>
              <a:t>Una tarda d’estiu a finals dels anys 1920 a </a:t>
            </a:r>
            <a:r>
              <a:rPr lang="ca-ES" sz="2844" i="1" dirty="0" err="1">
                <a:latin typeface="Arial" pitchFamily="34" charset="0"/>
                <a:cs typeface="Arial" pitchFamily="34" charset="0"/>
              </a:rPr>
              <a:t>Cambridge</a:t>
            </a:r>
            <a:r>
              <a:rPr lang="ca-ES" sz="2844" i="1" dirty="0">
                <a:latin typeface="Arial" pitchFamily="34" charset="0"/>
                <a:cs typeface="Arial" pitchFamily="34" charset="0"/>
              </a:rPr>
              <a:t>, UK, </a:t>
            </a:r>
            <a:r>
              <a:rPr lang="ca-ES" sz="2844" dirty="0">
                <a:latin typeface="Arial" pitchFamily="34" charset="0"/>
                <a:cs typeface="Arial" pitchFamily="34" charset="0"/>
              </a:rPr>
              <a:t> prenien l’aire un grup de professors/res:</a:t>
            </a:r>
            <a:r>
              <a:rPr lang="es-ES" sz="2844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endParaRPr lang="es-ES" sz="2844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ca-ES" sz="2844" dirty="0">
                <a:latin typeface="Arial" pitchFamily="34" charset="0"/>
                <a:cs typeface="Arial" pitchFamily="34" charset="0"/>
              </a:rPr>
              <a:t>Una de les dames insistia en que el sabor d’una tassa de té amb llet era diferent depenent de si es barrejava posant primer el te i després la llet, o </a:t>
            </a:r>
            <a:r>
              <a:rPr lang="es-ES" sz="2844" dirty="0">
                <a:latin typeface="Arial" pitchFamily="34" charset="0"/>
                <a:cs typeface="Arial" pitchFamily="34" charset="0"/>
              </a:rPr>
              <a:t>a </a:t>
            </a:r>
            <a:r>
              <a:rPr lang="es-ES" sz="2844" dirty="0" err="1">
                <a:latin typeface="Arial" pitchFamily="34" charset="0"/>
                <a:cs typeface="Arial" pitchFamily="34" charset="0"/>
              </a:rPr>
              <a:t>l’inrevés</a:t>
            </a:r>
            <a:r>
              <a:rPr lang="es-ES" sz="2844" dirty="0">
                <a:latin typeface="Arial" pitchFamily="34" charset="0"/>
                <a:cs typeface="Arial" pitchFamily="34" charset="0"/>
              </a:rPr>
              <a:t>. </a:t>
            </a:r>
          </a:p>
          <a:p>
            <a:pPr algn="just"/>
            <a:endParaRPr lang="es-ES" sz="924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EC7B0B4-4BF5-DE4B-9C85-FBE4181D3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74" y="3064452"/>
            <a:ext cx="4198354" cy="2783691"/>
          </a:xfrm>
          <a:prstGeom prst="rect">
            <a:avLst/>
          </a:prstGeom>
        </p:spPr>
      </p:pic>
      <p:pic>
        <p:nvPicPr>
          <p:cNvPr id="15" name="6 Imagen">
            <a:extLst>
              <a:ext uri="{FF2B5EF4-FFF2-40B4-BE49-F238E27FC236}">
                <a16:creationId xmlns:a16="http://schemas.microsoft.com/office/drawing/2014/main" xmlns="" id="{DC265440-A851-C94C-9E1F-256A30554C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74" y="5543893"/>
            <a:ext cx="4198354" cy="2614117"/>
          </a:xfrm>
          <a:prstGeom prst="rect">
            <a:avLst/>
          </a:prstGeom>
        </p:spPr>
      </p:pic>
      <p:pic>
        <p:nvPicPr>
          <p:cNvPr id="16" name="Imatge 2">
            <a:extLst>
              <a:ext uri="{FF2B5EF4-FFF2-40B4-BE49-F238E27FC236}">
                <a16:creationId xmlns:a16="http://schemas.microsoft.com/office/drawing/2014/main" xmlns="" id="{033AE72C-6E52-3A4F-BA91-CF4653DC2F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"/>
          <a:stretch/>
        </p:blipFill>
        <p:spPr>
          <a:xfrm>
            <a:off x="2" y="84968"/>
            <a:ext cx="13003211" cy="217245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F5A6242-E63A-1549-B9F3-E5C5F5B9A50F}"/>
              </a:ext>
            </a:extLst>
          </p:cNvPr>
          <p:cNvSpPr/>
          <p:nvPr/>
        </p:nvSpPr>
        <p:spPr>
          <a:xfrm>
            <a:off x="0" y="1540312"/>
            <a:ext cx="8334103" cy="717113"/>
          </a:xfrm>
          <a:prstGeom prst="rect">
            <a:avLst/>
          </a:prstGeom>
          <a:solidFill>
            <a:srgbClr val="33993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55" tIns="65028" rIns="130055" bIns="65028" rtlCol="0" anchor="ctr"/>
          <a:lstStyle/>
          <a:p>
            <a:r>
              <a:rPr lang="es-ES" sz="2800" b="1" dirty="0" err="1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Problemes</a:t>
            </a:r>
            <a:r>
              <a:rPr lang="es-ES" sz="2800" b="1" dirty="0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que resol l’ estadística</a:t>
            </a:r>
          </a:p>
        </p:txBody>
      </p:sp>
    </p:spTree>
    <p:extLst>
      <p:ext uri="{BB962C8B-B14F-4D97-AF65-F5344CB8AC3E}">
        <p14:creationId xmlns:p14="http://schemas.microsoft.com/office/powerpoint/2010/main" val="33922184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357674" y="3100428"/>
            <a:ext cx="4198354" cy="505758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30067" tIns="65034" rIns="130067" bIns="65034" rtlCol="0" anchor="ctr"/>
          <a:lstStyle/>
          <a:p>
            <a:pPr algn="ctr"/>
            <a:endParaRPr lang="es-ES" sz="924" dirty="0"/>
          </a:p>
        </p:txBody>
      </p:sp>
      <p:sp>
        <p:nvSpPr>
          <p:cNvPr id="23" name="22 Rectángulo"/>
          <p:cNvSpPr/>
          <p:nvPr/>
        </p:nvSpPr>
        <p:spPr>
          <a:xfrm>
            <a:off x="4678075" y="2861928"/>
            <a:ext cx="7987112" cy="543006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30067" tIns="65034" rIns="130067" bIns="65034" rtlCol="0" anchor="ctr"/>
          <a:lstStyle/>
          <a:p>
            <a:pPr algn="just"/>
            <a:r>
              <a:rPr lang="ca-ES" sz="3200" dirty="0">
                <a:latin typeface="Arial" pitchFamily="34" charset="0"/>
                <a:cs typeface="Arial" pitchFamily="34" charset="0"/>
              </a:rPr>
              <a:t>Un dels professors era </a:t>
            </a:r>
            <a:r>
              <a:rPr lang="ca-ES" sz="3200" b="1" dirty="0" err="1">
                <a:latin typeface="Arial" pitchFamily="34" charset="0"/>
                <a:cs typeface="Arial" pitchFamily="34" charset="0"/>
              </a:rPr>
              <a:t>R</a:t>
            </a:r>
            <a:r>
              <a:rPr lang="ca-ES" sz="3200" b="1" dirty="0">
                <a:latin typeface="Arial" pitchFamily="34" charset="0"/>
                <a:cs typeface="Arial" pitchFamily="34" charset="0"/>
              </a:rPr>
              <a:t>. A. Fisher.</a:t>
            </a:r>
            <a:endParaRPr lang="ca-ES" sz="3200" dirty="0">
              <a:latin typeface="Arial" pitchFamily="34" charset="0"/>
              <a:cs typeface="Arial" pitchFamily="34" charset="0"/>
            </a:endParaRPr>
          </a:p>
          <a:p>
            <a:pPr algn="just"/>
            <a:endParaRPr lang="ca-ES" sz="32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ca-ES" sz="3200" dirty="0">
                <a:latin typeface="Arial" pitchFamily="34" charset="0"/>
                <a:cs typeface="Arial" pitchFamily="34" charset="0"/>
              </a:rPr>
              <a:t>De seguida van preguntar-se: era veritat que la dama podia distingir entre una tassa de te feta posant-hi primer la llet i després el te, o primer el te i després la llet?</a:t>
            </a:r>
          </a:p>
          <a:p>
            <a:pPr algn="just"/>
            <a:endParaRPr lang="ca-ES" sz="32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200" dirty="0">
                <a:hlinkClick r:id="rId3"/>
              </a:rPr>
              <a:t>https://en.wikipedia.org/wiki/A_Nice_Cup_of_Tea</a:t>
            </a:r>
            <a:endParaRPr lang="en-US" sz="3200" dirty="0"/>
          </a:p>
          <a:p>
            <a:pPr algn="just"/>
            <a:endParaRPr lang="es-ES" sz="3200" dirty="0"/>
          </a:p>
          <a:p>
            <a:pPr algn="just"/>
            <a:endParaRPr lang="es-ES" sz="924" dirty="0"/>
          </a:p>
        </p:txBody>
      </p:sp>
      <p:pic>
        <p:nvPicPr>
          <p:cNvPr id="16" name="Imatge 2">
            <a:extLst>
              <a:ext uri="{FF2B5EF4-FFF2-40B4-BE49-F238E27FC236}">
                <a16:creationId xmlns:a16="http://schemas.microsoft.com/office/drawing/2014/main" xmlns="" id="{033AE72C-6E52-3A4F-BA91-CF4653DC2F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"/>
          <a:stretch/>
        </p:blipFill>
        <p:spPr>
          <a:xfrm>
            <a:off x="2" y="84968"/>
            <a:ext cx="13003211" cy="217245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F5A6242-E63A-1549-B9F3-E5C5F5B9A50F}"/>
              </a:ext>
            </a:extLst>
          </p:cNvPr>
          <p:cNvSpPr/>
          <p:nvPr/>
        </p:nvSpPr>
        <p:spPr>
          <a:xfrm>
            <a:off x="0" y="1540312"/>
            <a:ext cx="8334103" cy="717113"/>
          </a:xfrm>
          <a:prstGeom prst="rect">
            <a:avLst/>
          </a:prstGeom>
          <a:solidFill>
            <a:srgbClr val="33993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55" tIns="65028" rIns="130055" bIns="65028" rtlCol="0" anchor="ctr"/>
          <a:lstStyle/>
          <a:p>
            <a:r>
              <a:rPr lang="es-ES" sz="2800" b="1" dirty="0" err="1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Problemes</a:t>
            </a:r>
            <a:r>
              <a:rPr lang="es-ES" sz="2800" b="1" dirty="0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que resol l’ estadística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822F321-85FB-EE45-9A0C-EEBBE16C62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674" y="3100427"/>
            <a:ext cx="4198354" cy="510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027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357674" y="3100428"/>
            <a:ext cx="4198354" cy="505758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30067" tIns="65034" rIns="130067" bIns="65034" rtlCol="0" anchor="ctr"/>
          <a:lstStyle/>
          <a:p>
            <a:pPr algn="ctr"/>
            <a:endParaRPr lang="es-ES" sz="924" dirty="0"/>
          </a:p>
        </p:txBody>
      </p:sp>
      <p:sp>
        <p:nvSpPr>
          <p:cNvPr id="23" name="22 Rectángulo"/>
          <p:cNvSpPr/>
          <p:nvPr/>
        </p:nvSpPr>
        <p:spPr>
          <a:xfrm>
            <a:off x="4678075" y="2861928"/>
            <a:ext cx="7987112" cy="543006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30067" tIns="65034" rIns="130067" bIns="65034" rtlCol="0" anchor="ctr"/>
          <a:lstStyle/>
          <a:p>
            <a:pPr algn="just"/>
            <a:r>
              <a:rPr lang="ca-ES" sz="2800" dirty="0">
                <a:latin typeface="Arial" pitchFamily="34" charset="0"/>
                <a:cs typeface="Arial" pitchFamily="34" charset="0"/>
              </a:rPr>
              <a:t>Suposem que es preparen 8 tasses,</a:t>
            </a:r>
          </a:p>
          <a:p>
            <a:pPr algn="just"/>
            <a:r>
              <a:rPr lang="ca-ES" sz="2800" dirty="0">
                <a:latin typeface="Arial" pitchFamily="34" charset="0"/>
                <a:cs typeface="Arial" pitchFamily="34" charset="0"/>
              </a:rPr>
              <a:t>	4 fixant l’ ordre </a:t>
            </a:r>
            <a:r>
              <a:rPr lang="ca-ES" sz="2800" i="1" dirty="0">
                <a:latin typeface="Arial" pitchFamily="34" charset="0"/>
                <a:cs typeface="Arial" pitchFamily="34" charset="0"/>
              </a:rPr>
              <a:t>te-llet</a:t>
            </a:r>
            <a:r>
              <a:rPr lang="ca-ES" sz="2800" dirty="0">
                <a:latin typeface="Arial" pitchFamily="34" charset="0"/>
                <a:cs typeface="Arial" pitchFamily="34" charset="0"/>
              </a:rPr>
              <a:t>    i les altres </a:t>
            </a:r>
          </a:p>
          <a:p>
            <a:pPr algn="just"/>
            <a:r>
              <a:rPr lang="ca-ES" sz="2800" dirty="0">
                <a:latin typeface="Arial" pitchFamily="34" charset="0"/>
                <a:cs typeface="Arial" pitchFamily="34" charset="0"/>
              </a:rPr>
              <a:t>	4 fixant l’ordre </a:t>
            </a:r>
            <a:r>
              <a:rPr lang="ca-ES" sz="2800" i="1" dirty="0">
                <a:latin typeface="Arial" pitchFamily="34" charset="0"/>
                <a:cs typeface="Arial" pitchFamily="34" charset="0"/>
              </a:rPr>
              <a:t>llet-te</a:t>
            </a:r>
            <a:endParaRPr lang="ca-ES" sz="2800" dirty="0">
              <a:latin typeface="Arial" pitchFamily="34" charset="0"/>
              <a:cs typeface="Arial" pitchFamily="34" charset="0"/>
            </a:endParaRPr>
          </a:p>
          <a:p>
            <a:pPr algn="just"/>
            <a:endParaRPr lang="ca-ES" sz="2800" dirty="0">
              <a:latin typeface="Arial" pitchFamily="34" charset="0"/>
              <a:cs typeface="Arial" pitchFamily="34" charset="0"/>
            </a:endParaRPr>
          </a:p>
          <a:p>
            <a:pPr marL="1056475" lvl="1" indent="-406337" algn="just">
              <a:buFont typeface="Arial" panose="020B0604020202020204" pitchFamily="34" charset="0"/>
              <a:buChar char="•"/>
            </a:pPr>
            <a:r>
              <a:rPr lang="ca-ES" sz="2800" dirty="0">
                <a:latin typeface="Arial" pitchFamily="34" charset="0"/>
                <a:cs typeface="Arial" pitchFamily="34" charset="0"/>
              </a:rPr>
              <a:t>La dama tasta cadascuna de les tasses, d’una en una, de manera desordenada. </a:t>
            </a:r>
          </a:p>
          <a:p>
            <a:pPr marL="1056475" lvl="1" indent="-406337" algn="just">
              <a:buFont typeface="Arial" panose="020B0604020202020204" pitchFamily="34" charset="0"/>
              <a:buChar char="•"/>
            </a:pPr>
            <a:endParaRPr lang="ca-ES" sz="2800" dirty="0">
              <a:latin typeface="Arial" pitchFamily="34" charset="0"/>
              <a:cs typeface="Arial" pitchFamily="34" charset="0"/>
            </a:endParaRPr>
          </a:p>
          <a:p>
            <a:pPr marL="1056475" lvl="1" indent="-406337" algn="just">
              <a:buFont typeface="Arial" panose="020B0604020202020204" pitchFamily="34" charset="0"/>
              <a:buChar char="•"/>
            </a:pPr>
            <a:r>
              <a:rPr lang="ca-ES" sz="2800" dirty="0">
                <a:latin typeface="Arial" pitchFamily="34" charset="0"/>
                <a:cs typeface="Arial" pitchFamily="34" charset="0"/>
              </a:rPr>
              <a:t>Ha de classificar-les segons si van barrejar-se seguint la regla  </a:t>
            </a:r>
          </a:p>
          <a:p>
            <a:pPr marL="1056475" lvl="1" indent="-406337" algn="just">
              <a:buFont typeface="Arial" panose="020B0604020202020204" pitchFamily="34" charset="0"/>
              <a:buChar char="•"/>
            </a:pPr>
            <a:endParaRPr lang="ca-ES" sz="2800" i="1" dirty="0">
              <a:latin typeface="Arial" pitchFamily="34" charset="0"/>
              <a:cs typeface="Arial" pitchFamily="34" charset="0"/>
            </a:endParaRPr>
          </a:p>
          <a:p>
            <a:pPr marL="1056475" lvl="1" indent="-406337" algn="just">
              <a:buFont typeface="Arial" panose="020B0604020202020204" pitchFamily="34" charset="0"/>
              <a:buChar char="•"/>
            </a:pPr>
            <a:r>
              <a:rPr lang="ca-ES" sz="2800" i="1" dirty="0">
                <a:latin typeface="Arial" pitchFamily="34" charset="0"/>
                <a:cs typeface="Arial" pitchFamily="34" charset="0"/>
              </a:rPr>
              <a:t>                te-llet    </a:t>
            </a:r>
            <a:r>
              <a:rPr lang="ca-ES" sz="2800" dirty="0">
                <a:latin typeface="Arial" pitchFamily="34" charset="0"/>
                <a:cs typeface="Arial" pitchFamily="34" charset="0"/>
              </a:rPr>
              <a:t> o      </a:t>
            </a:r>
            <a:r>
              <a:rPr lang="ca-ES" sz="2800" i="1" dirty="0">
                <a:latin typeface="Arial" pitchFamily="34" charset="0"/>
                <a:cs typeface="Arial" pitchFamily="34" charset="0"/>
              </a:rPr>
              <a:t>llet-te.</a:t>
            </a:r>
          </a:p>
          <a:p>
            <a:pPr algn="just"/>
            <a:endParaRPr lang="es-ES" sz="2800" dirty="0"/>
          </a:p>
        </p:txBody>
      </p:sp>
      <p:pic>
        <p:nvPicPr>
          <p:cNvPr id="16" name="Imatge 2">
            <a:extLst>
              <a:ext uri="{FF2B5EF4-FFF2-40B4-BE49-F238E27FC236}">
                <a16:creationId xmlns:a16="http://schemas.microsoft.com/office/drawing/2014/main" xmlns="" id="{033AE72C-6E52-3A4F-BA91-CF4653DC2F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"/>
          <a:stretch/>
        </p:blipFill>
        <p:spPr>
          <a:xfrm>
            <a:off x="2" y="84968"/>
            <a:ext cx="13003211" cy="217245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F5A6242-E63A-1549-B9F3-E5C5F5B9A50F}"/>
              </a:ext>
            </a:extLst>
          </p:cNvPr>
          <p:cNvSpPr/>
          <p:nvPr/>
        </p:nvSpPr>
        <p:spPr>
          <a:xfrm>
            <a:off x="0" y="1540312"/>
            <a:ext cx="8334103" cy="717113"/>
          </a:xfrm>
          <a:prstGeom prst="rect">
            <a:avLst/>
          </a:prstGeom>
          <a:solidFill>
            <a:srgbClr val="33993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55" tIns="65028" rIns="130055" bIns="65028" rtlCol="0" anchor="ctr"/>
          <a:lstStyle/>
          <a:p>
            <a:r>
              <a:rPr lang="es-ES" sz="2800" b="1" dirty="0" err="1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Problemes</a:t>
            </a:r>
            <a:r>
              <a:rPr lang="es-ES" sz="2800" b="1" dirty="0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que resol l’ estadística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448ED97-0F67-0E4B-ADD4-6260B97531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74" y="2861928"/>
            <a:ext cx="4198354" cy="59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960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357674" y="3100428"/>
            <a:ext cx="4198354" cy="505758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30067" tIns="65034" rIns="130067" bIns="65034" rtlCol="0" anchor="ctr"/>
          <a:lstStyle/>
          <a:p>
            <a:pPr algn="ctr"/>
            <a:endParaRPr lang="es-ES" sz="924" dirty="0"/>
          </a:p>
        </p:txBody>
      </p:sp>
      <p:sp>
        <p:nvSpPr>
          <p:cNvPr id="23" name="22 Rectángulo"/>
          <p:cNvSpPr/>
          <p:nvPr/>
        </p:nvSpPr>
        <p:spPr>
          <a:xfrm>
            <a:off x="4678074" y="2861928"/>
            <a:ext cx="8058211" cy="543006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30067" tIns="65034" rIns="130067" bIns="65034" rtlCol="0" anchor="ctr"/>
          <a:lstStyle/>
          <a:p>
            <a:pPr marL="650138" lvl="1" algn="just"/>
            <a:r>
              <a:rPr lang="ca-ES" sz="3200" dirty="0">
                <a:latin typeface="Arial" pitchFamily="34" charset="0"/>
                <a:cs typeface="Arial" pitchFamily="34" charset="0"/>
              </a:rPr>
              <a:t>La idea al darrere d’aquest experiment és que si la dama no pot distingir l’ordre de preparació, i encerta la classificació de les 4 tasses de te-llet </a:t>
            </a:r>
          </a:p>
          <a:p>
            <a:pPr marL="650138" lvl="1" algn="just"/>
            <a:r>
              <a:rPr lang="ca-ES" sz="3200" dirty="0">
                <a:latin typeface="Arial" pitchFamily="34" charset="0"/>
                <a:cs typeface="Arial" pitchFamily="34" charset="0"/>
              </a:rPr>
              <a:t>(i per tant, també les altres), l’encert es deu simplement a la sort (atzar).</a:t>
            </a:r>
          </a:p>
          <a:p>
            <a:pPr algn="just"/>
            <a:endParaRPr lang="es-ES" sz="3200" dirty="0"/>
          </a:p>
        </p:txBody>
      </p:sp>
      <p:pic>
        <p:nvPicPr>
          <p:cNvPr id="16" name="Imatge 2">
            <a:extLst>
              <a:ext uri="{FF2B5EF4-FFF2-40B4-BE49-F238E27FC236}">
                <a16:creationId xmlns:a16="http://schemas.microsoft.com/office/drawing/2014/main" xmlns="" id="{033AE72C-6E52-3A4F-BA91-CF4653DC2F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"/>
          <a:stretch/>
        </p:blipFill>
        <p:spPr>
          <a:xfrm>
            <a:off x="2" y="84968"/>
            <a:ext cx="13003211" cy="217245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F5A6242-E63A-1549-B9F3-E5C5F5B9A50F}"/>
              </a:ext>
            </a:extLst>
          </p:cNvPr>
          <p:cNvSpPr/>
          <p:nvPr/>
        </p:nvSpPr>
        <p:spPr>
          <a:xfrm>
            <a:off x="0" y="1540312"/>
            <a:ext cx="8334103" cy="717113"/>
          </a:xfrm>
          <a:prstGeom prst="rect">
            <a:avLst/>
          </a:prstGeom>
          <a:solidFill>
            <a:srgbClr val="33993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55" tIns="65028" rIns="130055" bIns="65028" rtlCol="0" anchor="ctr"/>
          <a:lstStyle/>
          <a:p>
            <a:r>
              <a:rPr lang="es-ES" sz="2800" b="1" dirty="0" err="1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Problemes</a:t>
            </a:r>
            <a:r>
              <a:rPr lang="es-ES" sz="2800" b="1" dirty="0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que resol l’ estadística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37" y="3583969"/>
            <a:ext cx="4096991" cy="409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7521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Rectángulo"/>
          <p:cNvSpPr/>
          <p:nvPr/>
        </p:nvSpPr>
        <p:spPr>
          <a:xfrm>
            <a:off x="4678075" y="2861928"/>
            <a:ext cx="7987112" cy="543006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30067" tIns="65034" rIns="130067" bIns="65034" rtlCol="0" anchor="ctr"/>
          <a:lstStyle/>
          <a:p>
            <a:pPr algn="just"/>
            <a:r>
              <a:rPr lang="ca-ES" sz="3200" dirty="0">
                <a:latin typeface="Arial" pitchFamily="34" charset="0"/>
                <a:cs typeface="Arial" pitchFamily="34" charset="0"/>
              </a:rPr>
              <a:t>Suposem que en fer l’experiment la dama classifica les 4 tasses de </a:t>
            </a:r>
            <a:r>
              <a:rPr lang="ca-ES" sz="3200" i="1" dirty="0">
                <a:latin typeface="Arial" pitchFamily="34" charset="0"/>
                <a:cs typeface="Arial" pitchFamily="34" charset="0"/>
              </a:rPr>
              <a:t>te-llet</a:t>
            </a:r>
            <a:r>
              <a:rPr lang="ca-ES" sz="3200" dirty="0">
                <a:latin typeface="Arial" pitchFamily="34" charset="0"/>
                <a:cs typeface="Arial" pitchFamily="34" charset="0"/>
              </a:rPr>
              <a:t> bé (per tant, les altres 4 també</a:t>
            </a:r>
            <a:r>
              <a:rPr lang="es-ES" sz="3200" dirty="0">
                <a:latin typeface="Arial" pitchFamily="34" charset="0"/>
                <a:cs typeface="Arial" pitchFamily="34" charset="0"/>
              </a:rPr>
              <a:t>)</a:t>
            </a:r>
            <a:r>
              <a:rPr lang="ca-ES" sz="32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algn="just"/>
            <a:endParaRPr lang="ca-ES" sz="3200" dirty="0">
              <a:latin typeface="Arial" pitchFamily="34" charset="0"/>
              <a:cs typeface="Arial" pitchFamily="34" charset="0"/>
            </a:endParaRPr>
          </a:p>
          <a:p>
            <a:pPr algn="just"/>
            <a:endParaRPr lang="ca-ES" sz="3200" dirty="0">
              <a:latin typeface="Arial" pitchFamily="34" charset="0"/>
              <a:cs typeface="Arial" pitchFamily="34" charset="0"/>
            </a:endParaRPr>
          </a:p>
          <a:p>
            <a:pPr marL="0" lvl="1" algn="just"/>
            <a:r>
              <a:rPr lang="ca-E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Tenim suficient </a:t>
            </a:r>
            <a:r>
              <a:rPr lang="ca-ES" sz="3200" b="1" dirty="0">
                <a:solidFill>
                  <a:srgbClr val="FFA617"/>
                </a:solidFill>
                <a:latin typeface="Arial" pitchFamily="34" charset="0"/>
                <a:cs typeface="Arial" pitchFamily="34" charset="0"/>
              </a:rPr>
              <a:t>evidència estadística </a:t>
            </a:r>
            <a:r>
              <a:rPr lang="ca-E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per a dir que la dama sap distingir? O ans al contrari, és molt possible donar una resposta així simplement per atzar?</a:t>
            </a:r>
          </a:p>
          <a:p>
            <a:pPr algn="just"/>
            <a:endParaRPr lang="es-ES" sz="3200" dirty="0"/>
          </a:p>
        </p:txBody>
      </p:sp>
      <p:pic>
        <p:nvPicPr>
          <p:cNvPr id="16" name="Imatge 2">
            <a:extLst>
              <a:ext uri="{FF2B5EF4-FFF2-40B4-BE49-F238E27FC236}">
                <a16:creationId xmlns:a16="http://schemas.microsoft.com/office/drawing/2014/main" xmlns="" id="{033AE72C-6E52-3A4F-BA91-CF4653DC2F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"/>
          <a:stretch/>
        </p:blipFill>
        <p:spPr>
          <a:xfrm>
            <a:off x="2" y="84968"/>
            <a:ext cx="13003211" cy="217245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F5A6242-E63A-1549-B9F3-E5C5F5B9A50F}"/>
              </a:ext>
            </a:extLst>
          </p:cNvPr>
          <p:cNvSpPr/>
          <p:nvPr/>
        </p:nvSpPr>
        <p:spPr>
          <a:xfrm>
            <a:off x="0" y="1540312"/>
            <a:ext cx="8334103" cy="717113"/>
          </a:xfrm>
          <a:prstGeom prst="rect">
            <a:avLst/>
          </a:prstGeom>
          <a:solidFill>
            <a:srgbClr val="33993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55" tIns="65028" rIns="130055" bIns="65028" rtlCol="0" anchor="ctr"/>
          <a:lstStyle/>
          <a:p>
            <a:r>
              <a:rPr lang="es-ES" sz="2800" b="1" dirty="0" err="1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Problemes</a:t>
            </a:r>
            <a:r>
              <a:rPr lang="es-ES" sz="2800" b="1" dirty="0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que resol l’ estadística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3DBEC74-6CE6-8444-9D5F-EA81816012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85" y="4191242"/>
            <a:ext cx="4329732" cy="28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018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357674" y="3100428"/>
            <a:ext cx="4198354" cy="505758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30067" tIns="65034" rIns="130067" bIns="65034" rtlCol="0" anchor="ctr"/>
          <a:lstStyle/>
          <a:p>
            <a:pPr algn="ctr"/>
            <a:endParaRPr lang="es-ES" sz="924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22 Rectángulo"/>
              <p:cNvSpPr/>
              <p:nvPr/>
            </p:nvSpPr>
            <p:spPr>
              <a:xfrm>
                <a:off x="4678074" y="2861928"/>
                <a:ext cx="8058211" cy="543006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130067" tIns="65034" rIns="130067" bIns="65034" rtlCol="0" anchor="ctr"/>
              <a:lstStyle/>
              <a:p>
                <a:pPr algn="just"/>
                <a:r>
                  <a:rPr lang="es-ES" sz="3200" dirty="0">
                    <a:latin typeface="Arial" pitchFamily="34" charset="0"/>
                    <a:cs typeface="Arial" pitchFamily="34" charset="0"/>
                  </a:rPr>
                  <a:t>Hi ha  </a:t>
                </a:r>
                <a:endParaRPr lang="ca-ES" sz="3200" dirty="0">
                  <a:latin typeface="Arial" pitchFamily="34" charset="0"/>
                  <a:cs typeface="Arial" pitchFamily="34" charset="0"/>
                </a:endParaRPr>
              </a:p>
              <a:p>
                <a:pPr algn="just"/>
                <a:r>
                  <a:rPr lang="en-GB" sz="3200" b="1" dirty="0"/>
                  <a:t>            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sz="3200" b="1" i="1">
                            <a:latin typeface="Cambria Math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GB" sz="3200" b="1" i="1">
                                <a:latin typeface="Cambria Math" charset="0"/>
                              </a:rPr>
                            </m:ctrlPr>
                          </m:eqArrPr>
                          <m:e>
                            <m:r>
                              <a:rPr lang="en-US" sz="3200" b="1" i="1">
                                <a:latin typeface="Cambria Math" charset="0"/>
                              </a:rPr>
                              <m:t>𝟖</m:t>
                            </m:r>
                          </m:e>
                          <m:e>
                            <m:r>
                              <a:rPr lang="en-US" sz="3200" b="1" i="1">
                                <a:latin typeface="Cambria Math" charset="0"/>
                              </a:rPr>
                              <m:t>𝟒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3200" b="1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3200" b="1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s-ES" sz="3200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>
                            <a:latin typeface="Cambria Math" charset="0"/>
                          </a:rPr>
                          <m:t>𝟖</m:t>
                        </m:r>
                        <m:r>
                          <a:rPr lang="en-US" sz="3200" b="1" i="1">
                            <a:latin typeface="Cambria Math" charset="0"/>
                          </a:rPr>
                          <m:t> ∗</m:t>
                        </m:r>
                        <m:r>
                          <a:rPr lang="en-US" sz="3200" b="1" i="1">
                            <a:latin typeface="Cambria Math" charset="0"/>
                          </a:rPr>
                          <m:t>𝟕</m:t>
                        </m:r>
                        <m:r>
                          <a:rPr lang="en-US" sz="3200" b="1" i="1">
                            <a:latin typeface="Cambria Math" charset="0"/>
                          </a:rPr>
                          <m:t>∗ </m:t>
                        </m:r>
                        <m:r>
                          <a:rPr lang="en-US" sz="3200" b="1" i="1">
                            <a:latin typeface="Cambria Math" charset="0"/>
                          </a:rPr>
                          <m:t>𝟔</m:t>
                        </m:r>
                        <m:r>
                          <a:rPr lang="en-US" sz="3200" b="1" i="1">
                            <a:latin typeface="Cambria Math" charset="0"/>
                          </a:rPr>
                          <m:t>∗</m:t>
                        </m:r>
                        <m:r>
                          <a:rPr lang="en-US" sz="3200" b="1" i="1">
                            <a:latin typeface="Cambria Math" charset="0"/>
                          </a:rPr>
                          <m:t>𝟓</m:t>
                        </m:r>
                        <m:r>
                          <a:rPr lang="en-US" sz="3200" b="1" i="1">
                            <a:latin typeface="Cambria Math" charset="0"/>
                          </a:rPr>
                          <m:t> </m:t>
                        </m:r>
                      </m:num>
                      <m:den>
                        <m:r>
                          <a:rPr lang="en-US" sz="3200" b="1" i="1">
                            <a:latin typeface="Cambria Math" charset="0"/>
                          </a:rPr>
                          <m:t>𝟒</m:t>
                        </m:r>
                        <m:r>
                          <a:rPr lang="en-US" sz="3200" b="1" i="1">
                            <a:latin typeface="Cambria Math" charset="0"/>
                          </a:rPr>
                          <m:t>∗ </m:t>
                        </m:r>
                        <m:r>
                          <a:rPr lang="en-US" sz="3200" b="1" i="1">
                            <a:latin typeface="Cambria Math" charset="0"/>
                          </a:rPr>
                          <m:t>𝟑</m:t>
                        </m:r>
                        <m:r>
                          <a:rPr lang="en-US" sz="3200" b="1" i="1">
                            <a:latin typeface="Cambria Math" charset="0"/>
                          </a:rPr>
                          <m:t>∗ </m:t>
                        </m:r>
                        <m:r>
                          <a:rPr lang="en-US" sz="3200" b="1" i="1">
                            <a:latin typeface="Cambria Math" charset="0"/>
                          </a:rPr>
                          <m:t>𝟐</m:t>
                        </m:r>
                        <m:r>
                          <a:rPr lang="en-US" sz="3200" b="1" i="1">
                            <a:latin typeface="Cambria Math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3200" b="1" dirty="0"/>
                  <a:t> = 70</a:t>
                </a:r>
                <a:endParaRPr lang="en-GB" sz="3200" b="1" dirty="0"/>
              </a:p>
              <a:p>
                <a:pPr algn="just"/>
                <a:endParaRPr lang="ca-ES" sz="3200" dirty="0">
                  <a:latin typeface="Arial" pitchFamily="34" charset="0"/>
                  <a:cs typeface="Arial" pitchFamily="34" charset="0"/>
                </a:endParaRPr>
              </a:p>
              <a:p>
                <a:pPr algn="just"/>
                <a:r>
                  <a:rPr lang="ca-ES" sz="3200" dirty="0">
                    <a:latin typeface="Arial" pitchFamily="34" charset="0"/>
                    <a:cs typeface="Arial" pitchFamily="34" charset="0"/>
                  </a:rPr>
                  <a:t>formes de classificar les 8 tasses en 2 grups de 4, i només una és la correcta</a:t>
                </a:r>
                <a:r>
                  <a:rPr lang="es-ES" sz="3200" dirty="0">
                    <a:latin typeface="Arial" pitchFamily="34" charset="0"/>
                    <a:cs typeface="Arial" pitchFamily="34" charset="0"/>
                  </a:rPr>
                  <a:t>.</a:t>
                </a:r>
                <a:r>
                  <a:rPr lang="ca-ES" sz="3200" dirty="0">
                    <a:latin typeface="Arial" pitchFamily="34" charset="0"/>
                    <a:cs typeface="Arial" pitchFamily="34" charset="0"/>
                  </a:rPr>
                  <a:t> </a:t>
                </a:r>
              </a:p>
              <a:p>
                <a:pPr algn="just"/>
                <a:endParaRPr lang="ca-ES" sz="3200" dirty="0">
                  <a:latin typeface="Arial" pitchFamily="34" charset="0"/>
                  <a:cs typeface="Arial" pitchFamily="34" charset="0"/>
                </a:endParaRPr>
              </a:p>
              <a:p>
                <a:pPr marL="0" lvl="1" algn="just"/>
                <a:r>
                  <a:rPr lang="ca-ES" sz="32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La probabilitat que encerti simplement </a:t>
                </a:r>
                <a:r>
                  <a:rPr lang="ca-ES" sz="3200" b="1" dirty="0">
                    <a:solidFill>
                      <a:schemeClr val="accent6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per sort </a:t>
                </a:r>
                <a:r>
                  <a:rPr lang="ca-ES" sz="32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és</a:t>
                </a:r>
              </a:p>
              <a:p>
                <a:pPr marL="0" lvl="1" algn="just"/>
                <a:r>
                  <a:rPr lang="ca-ES" sz="32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       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3200" b="1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s-ES" sz="3200" b="1" i="1">
                            <a:latin typeface="Cambria Math" charset="0"/>
                          </a:rPr>
                          <m:t>𝟏</m:t>
                        </m:r>
                      </m:num>
                      <m:den>
                        <m:r>
                          <a:rPr lang="es-ES" sz="3200" b="1" i="1">
                            <a:latin typeface="Cambria Math" charset="0"/>
                          </a:rPr>
                          <m:t>𝟕𝟎</m:t>
                        </m:r>
                        <m:r>
                          <a:rPr lang="en-US" sz="3200" b="1" i="1">
                            <a:latin typeface="Cambria Math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s-ES" sz="3200" b="1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 = 0.014</a:t>
                </a:r>
              </a:p>
              <a:p>
                <a:pPr marL="0" lvl="1" algn="just"/>
                <a:endParaRPr lang="es-ES" sz="32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0" lvl="1" algn="just"/>
                <a:r>
                  <a:rPr lang="ca-ES" sz="3200" b="1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Així, és raonable pensar que sí que en sap!!</a:t>
                </a:r>
              </a:p>
            </p:txBody>
          </p:sp>
        </mc:Choice>
        <mc:Fallback xmlns="">
          <p:sp>
            <p:nvSpPr>
              <p:cNvPr id="23" name="22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8074" y="2861928"/>
                <a:ext cx="8058211" cy="543006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atge 2">
            <a:extLst>
              <a:ext uri="{FF2B5EF4-FFF2-40B4-BE49-F238E27FC236}">
                <a16:creationId xmlns:a16="http://schemas.microsoft.com/office/drawing/2014/main" xmlns="" id="{033AE72C-6E52-3A4F-BA91-CF4653DC2F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"/>
          <a:stretch/>
        </p:blipFill>
        <p:spPr>
          <a:xfrm>
            <a:off x="2" y="84968"/>
            <a:ext cx="13003211" cy="217245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F5A6242-E63A-1549-B9F3-E5C5F5B9A50F}"/>
              </a:ext>
            </a:extLst>
          </p:cNvPr>
          <p:cNvSpPr/>
          <p:nvPr/>
        </p:nvSpPr>
        <p:spPr>
          <a:xfrm>
            <a:off x="0" y="1540312"/>
            <a:ext cx="8334103" cy="717113"/>
          </a:xfrm>
          <a:prstGeom prst="rect">
            <a:avLst/>
          </a:prstGeom>
          <a:solidFill>
            <a:srgbClr val="33993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55" tIns="65028" rIns="130055" bIns="65028" rtlCol="0" anchor="ctr"/>
          <a:lstStyle/>
          <a:p>
            <a:r>
              <a:rPr lang="es-ES" sz="2800" b="1" dirty="0" err="1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Problemes</a:t>
            </a:r>
            <a:r>
              <a:rPr lang="es-ES" sz="2800" b="1" dirty="0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que resol l’ estadística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46" y="3712769"/>
            <a:ext cx="3843892" cy="383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9243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357674" y="3100428"/>
            <a:ext cx="4198354" cy="505758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30067" tIns="65034" rIns="130067" bIns="65034" rtlCol="0" anchor="ctr"/>
          <a:lstStyle/>
          <a:p>
            <a:pPr algn="ctr"/>
            <a:endParaRPr lang="es-ES" sz="924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22 Rectángulo"/>
              <p:cNvSpPr/>
              <p:nvPr/>
            </p:nvSpPr>
            <p:spPr>
              <a:xfrm>
                <a:off x="4678074" y="2861928"/>
                <a:ext cx="8058211" cy="543006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130067" tIns="65034" rIns="130067" bIns="65034" rtlCol="0" anchor="ctr"/>
              <a:lstStyle/>
              <a:p>
                <a:pPr algn="just"/>
                <a:r>
                  <a:rPr lang="ca-ES" sz="3200" dirty="0">
                    <a:latin typeface="Arial" pitchFamily="34" charset="0"/>
                    <a:cs typeface="Arial" pitchFamily="34" charset="0"/>
                  </a:rPr>
                  <a:t>I si hagués encertat només 3 de les tasses </a:t>
                </a:r>
                <a:r>
                  <a:rPr lang="ca-ES" sz="3200" i="1" dirty="0">
                    <a:latin typeface="Arial" pitchFamily="34" charset="0"/>
                    <a:cs typeface="Arial" pitchFamily="34" charset="0"/>
                  </a:rPr>
                  <a:t>te-llet </a:t>
                </a:r>
                <a:r>
                  <a:rPr lang="ca-ES" sz="3200" dirty="0">
                    <a:latin typeface="Arial" pitchFamily="34" charset="0"/>
                    <a:cs typeface="Arial" pitchFamily="34" charset="0"/>
                  </a:rPr>
                  <a:t>?</a:t>
                </a:r>
              </a:p>
              <a:p>
                <a:pPr algn="just"/>
                <a:endParaRPr lang="ca-ES" sz="3200" dirty="0">
                  <a:latin typeface="Arial" pitchFamily="34" charset="0"/>
                  <a:cs typeface="Arial" pitchFamily="34" charset="0"/>
                </a:endParaRPr>
              </a:p>
              <a:p>
                <a:pPr algn="just"/>
                <a:r>
                  <a:rPr lang="ca-ES" sz="3200" dirty="0">
                    <a:latin typeface="Arial" pitchFamily="34" charset="0"/>
                    <a:cs typeface="Arial" pitchFamily="34" charset="0"/>
                  </a:rPr>
                  <a:t>Encertar 3 i fallar 1 de cada grup té probabilitat</a:t>
                </a:r>
              </a:p>
              <a:p>
                <a:pPr algn="just"/>
                <a:endParaRPr lang="es-ES" sz="3200" dirty="0">
                  <a:latin typeface="Arial" pitchFamily="34" charset="0"/>
                  <a:cs typeface="Arial" pitchFamily="34" charset="0"/>
                </a:endParaRPr>
              </a:p>
              <a:p>
                <a:pPr algn="just"/>
                <a:r>
                  <a:rPr lang="en-GB" sz="3200" b="1" dirty="0"/>
                  <a:t>    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3200" b="1" i="1">
                            <a:latin typeface="Cambria Math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GB" sz="3200" b="1" i="1">
                                <a:latin typeface="Cambria Math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GB" sz="3200" b="1" i="1">
                                    <a:latin typeface="Cambria Math" charset="0"/>
                                  </a:rPr>
                                </m:ctrlPr>
                              </m:eqArrPr>
                              <m:e>
                                <m:r>
                                  <a:rPr lang="es-ES" sz="3200" b="1" i="1">
                                    <a:latin typeface="Cambria Math" charset="0"/>
                                  </a:rPr>
                                  <m:t>𝟒</m:t>
                                </m:r>
                              </m:e>
                              <m:e>
                                <m:r>
                                  <a:rPr lang="es-ES" sz="3200" b="1" i="1">
                                    <a:latin typeface="Cambria Math" charset="0"/>
                                  </a:rPr>
                                  <m:t>𝟑</m:t>
                                </m:r>
                              </m:e>
                            </m:eqArr>
                          </m:e>
                        </m:d>
                        <m:r>
                          <m:rPr>
                            <m:nor/>
                          </m:rPr>
                          <a:rPr lang="ca-ES" sz="3200" dirty="0">
                            <a:latin typeface="Arial" pitchFamily="34" charset="0"/>
                            <a:cs typeface="Arial" pitchFamily="34" charset="0"/>
                          </a:rPr>
                          <m:t> ∗ </m:t>
                        </m:r>
                        <m:r>
                          <m:rPr>
                            <m:nor/>
                          </m:rPr>
                          <a:rPr lang="en-GB" sz="3200" b="1" dirty="0"/>
                          <m:t> </m:t>
                        </m:r>
                        <m:d>
                          <m:dPr>
                            <m:ctrlPr>
                              <a:rPr lang="en-GB" sz="3200" b="1" i="1">
                                <a:latin typeface="Cambria Math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GB" sz="3200" b="1" i="1">
                                    <a:latin typeface="Cambria Math" charset="0"/>
                                  </a:rPr>
                                </m:ctrlPr>
                              </m:eqArrPr>
                              <m:e>
                                <m:r>
                                  <a:rPr lang="es-ES" sz="3200" b="1" i="1">
                                    <a:latin typeface="Cambria Math" charset="0"/>
                                  </a:rPr>
                                  <m:t>𝟒</m:t>
                                </m:r>
                              </m:e>
                              <m:e>
                                <m:r>
                                  <a:rPr lang="es-ES" sz="3200" b="1" i="1">
                                    <a:latin typeface="Cambria Math" charset="0"/>
                                  </a:rPr>
                                  <m:t>𝟑</m:t>
                                </m:r>
                              </m:e>
                            </m:eqArr>
                          </m:e>
                        </m:d>
                      </m:num>
                      <m:den>
                        <m:r>
                          <a:rPr lang="es-ES" sz="3200" b="1" i="1">
                            <a:latin typeface="Cambria Math" charset="0"/>
                          </a:rPr>
                          <m:t>𝟕𝟎</m:t>
                        </m:r>
                      </m:den>
                    </m:f>
                  </m:oMath>
                </a14:m>
                <a:r>
                  <a:rPr lang="ca-ES" sz="3200" dirty="0">
                    <a:latin typeface="Arial" pitchFamily="34" charset="0"/>
                    <a:cs typeface="Arial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3200" b="1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s-ES" sz="3200" b="1" i="1">
                            <a:latin typeface="Cambria Math" charset="0"/>
                          </a:rPr>
                          <m:t>𝟏𝟔</m:t>
                        </m:r>
                        <m:r>
                          <a:rPr lang="es-ES" sz="3200" b="1" i="1">
                            <a:latin typeface="Cambria Math" charset="0"/>
                          </a:rPr>
                          <m:t> </m:t>
                        </m:r>
                      </m:num>
                      <m:den>
                        <m:r>
                          <a:rPr lang="es-ES" sz="3200" b="1" i="1">
                            <a:latin typeface="Cambria Math" charset="0"/>
                          </a:rPr>
                          <m:t>𝟕𝟎</m:t>
                        </m:r>
                      </m:den>
                    </m:f>
                  </m:oMath>
                </a14:m>
                <a:r>
                  <a:rPr lang="ca-ES" sz="3200" dirty="0">
                    <a:latin typeface="Arial" pitchFamily="34" charset="0"/>
                    <a:cs typeface="Arial" pitchFamily="34" charset="0"/>
                  </a:rPr>
                  <a:t> = 0.228     </a:t>
                </a:r>
              </a:p>
              <a:p>
                <a:pPr algn="just"/>
                <a:endParaRPr lang="ca-ES" sz="3200" dirty="0">
                  <a:latin typeface="Arial" pitchFamily="34" charset="0"/>
                  <a:cs typeface="Arial" pitchFamily="34" charset="0"/>
                </a:endParaRPr>
              </a:p>
              <a:p>
                <a:pPr algn="just"/>
                <a:r>
                  <a:rPr lang="ca-ES" sz="3200" dirty="0">
                    <a:latin typeface="Arial" pitchFamily="34" charset="0"/>
                    <a:cs typeface="Arial" pitchFamily="34" charset="0"/>
                  </a:rPr>
                  <a:t>Així que encertar 3 o més per casualitat té probabilitat  1/70 + 16/70 = 17/70 = 0.2428, que és força alta!</a:t>
                </a:r>
              </a:p>
            </p:txBody>
          </p:sp>
        </mc:Choice>
        <mc:Fallback xmlns="">
          <p:sp>
            <p:nvSpPr>
              <p:cNvPr id="23" name="22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8074" y="2861928"/>
                <a:ext cx="8058211" cy="543006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atge 2">
            <a:extLst>
              <a:ext uri="{FF2B5EF4-FFF2-40B4-BE49-F238E27FC236}">
                <a16:creationId xmlns:a16="http://schemas.microsoft.com/office/drawing/2014/main" xmlns="" id="{033AE72C-6E52-3A4F-BA91-CF4653DC2F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"/>
          <a:stretch/>
        </p:blipFill>
        <p:spPr>
          <a:xfrm>
            <a:off x="2" y="84968"/>
            <a:ext cx="13003211" cy="217245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F5A6242-E63A-1549-B9F3-E5C5F5B9A50F}"/>
              </a:ext>
            </a:extLst>
          </p:cNvPr>
          <p:cNvSpPr/>
          <p:nvPr/>
        </p:nvSpPr>
        <p:spPr>
          <a:xfrm>
            <a:off x="0" y="1540312"/>
            <a:ext cx="8334103" cy="717113"/>
          </a:xfrm>
          <a:prstGeom prst="rect">
            <a:avLst/>
          </a:prstGeom>
          <a:solidFill>
            <a:srgbClr val="33993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55" tIns="65028" rIns="130055" bIns="65028" rtlCol="0" anchor="ctr"/>
          <a:lstStyle/>
          <a:p>
            <a:r>
              <a:rPr lang="es-ES" sz="2800" b="1" dirty="0" err="1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Problemes</a:t>
            </a:r>
            <a:r>
              <a:rPr lang="es-ES" sz="2800" b="1" dirty="0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que resol l’ estadística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D333916-E31A-B14B-9CA7-BC09127CB9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71" y="3551782"/>
            <a:ext cx="4050359" cy="405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0921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10" descr="http://vignette2.wikia.nocookie.net/starwars/images/6/68/BB8-Fathead.png/revision/latest/scale-to-width-down/2000?cb=20161108050455">
            <a:extLst>
              <a:ext uri="{FF2B5EF4-FFF2-40B4-BE49-F238E27FC236}">
                <a16:creationId xmlns:a16="http://schemas.microsoft.com/office/drawing/2014/main" xmlns="" id="{9EEA6BD2-9598-B843-A3A5-BC3E0E88C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56" y="5140834"/>
            <a:ext cx="2245311" cy="3207535"/>
          </a:xfrm>
          <a:prstGeom prst="rect">
            <a:avLst/>
          </a:prstGeom>
          <a:noFill/>
          <a:effectLst>
            <a:outerShdw blurRad="381000" dir="5400000" sx="90000" sy="-19000" rotWithShape="0">
              <a:schemeClr val="bg1">
                <a:lumMod val="85000"/>
                <a:alpha val="3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7A0A65A-4E1E-7848-A2B7-E3FC17FFDD79}"/>
              </a:ext>
            </a:extLst>
          </p:cNvPr>
          <p:cNvSpPr/>
          <p:nvPr/>
        </p:nvSpPr>
        <p:spPr>
          <a:xfrm>
            <a:off x="3529345" y="2511365"/>
            <a:ext cx="8640400" cy="617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ca-ES" sz="3413" b="1" dirty="0">
                <a:solidFill>
                  <a:schemeClr val="accent6"/>
                </a:solidFill>
              </a:rPr>
              <a:t>I Si fem l’ experiment amb més tasses?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56" y="2511365"/>
            <a:ext cx="1602618" cy="1602618"/>
          </a:xfrm>
          <a:prstGeom prst="rect">
            <a:avLst/>
          </a:prstGeom>
        </p:spPr>
      </p:pic>
      <p:pic>
        <p:nvPicPr>
          <p:cNvPr id="24" name="Imatge 2">
            <a:extLst>
              <a:ext uri="{FF2B5EF4-FFF2-40B4-BE49-F238E27FC236}">
                <a16:creationId xmlns:a16="http://schemas.microsoft.com/office/drawing/2014/main" xmlns="" id="{033AE72C-6E52-3A4F-BA91-CF4653DC2F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"/>
          <a:stretch/>
        </p:blipFill>
        <p:spPr>
          <a:xfrm>
            <a:off x="2" y="84968"/>
            <a:ext cx="13003211" cy="217245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EF5A6242-E63A-1549-B9F3-E5C5F5B9A50F}"/>
              </a:ext>
            </a:extLst>
          </p:cNvPr>
          <p:cNvSpPr/>
          <p:nvPr/>
        </p:nvSpPr>
        <p:spPr>
          <a:xfrm>
            <a:off x="0" y="1540312"/>
            <a:ext cx="8334103" cy="717113"/>
          </a:xfrm>
          <a:prstGeom prst="rect">
            <a:avLst/>
          </a:prstGeom>
          <a:solidFill>
            <a:srgbClr val="33993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55" tIns="65028" rIns="130055" bIns="65028" rtlCol="0" anchor="ctr"/>
          <a:lstStyle/>
          <a:p>
            <a:r>
              <a:rPr lang="es-ES" sz="2800" b="1" dirty="0" err="1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Problemes</a:t>
            </a:r>
            <a:r>
              <a:rPr lang="es-ES" sz="2800" b="1" dirty="0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que resol l’ estadística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312594" y="3312674"/>
                <a:ext cx="10690619" cy="68395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a-ES" sz="3200" dirty="0"/>
                  <a:t>Amb 12 tasses ( 6 i 6) i suposant que la dama </a:t>
                </a:r>
                <a:r>
                  <a:rPr lang="ca-ES" sz="3200" dirty="0" err="1"/>
                  <a:t>adivina</a:t>
                </a:r>
                <a:r>
                  <a:rPr lang="ca-ES" sz="3200" dirty="0"/>
                  <a:t>, </a:t>
                </a:r>
              </a:p>
              <a:p>
                <a:r>
                  <a:rPr lang="ca-ES" sz="3200" dirty="0"/>
                  <a:t> la probabilitat  d’encertar les 6 de cada tipus és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a-ES" sz="3200" b="1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ca-ES" sz="3200" b="1" i="1">
                            <a:latin typeface="Cambria Math" charset="0"/>
                          </a:rPr>
                          <m:t>𝟏</m:t>
                        </m:r>
                        <m:r>
                          <a:rPr lang="ca-ES" sz="3200" b="1" i="1">
                            <a:latin typeface="Cambria Math" charset="0"/>
                          </a:rPr>
                          <m:t> </m:t>
                        </m:r>
                      </m:num>
                      <m:den>
                        <m:r>
                          <a:rPr lang="ca-ES" sz="3200" b="1" i="1">
                            <a:latin typeface="Cambria Math" charset="0"/>
                          </a:rPr>
                          <m:t>𝟗𝟐𝟒</m:t>
                        </m:r>
                        <m:r>
                          <a:rPr lang="ca-ES" sz="3200" b="1" i="1">
                            <a:latin typeface="Cambria Math" charset="0"/>
                          </a:rPr>
                          <m:t> </m:t>
                        </m:r>
                      </m:den>
                    </m:f>
                    <m:r>
                      <a:rPr lang="ca-ES" sz="3200" b="1" i="1">
                        <a:latin typeface="Cambria Math" charset="0"/>
                      </a:rPr>
                      <m:t>=</m:t>
                    </m:r>
                    <m:r>
                      <a:rPr lang="ca-ES" sz="3200" i="1">
                        <a:latin typeface="Cambria Math" charset="0"/>
                      </a:rPr>
                      <m:t>0.0011</m:t>
                    </m:r>
                  </m:oMath>
                </a14:m>
                <a:endParaRPr lang="ca-ES" sz="3200" dirty="0"/>
              </a:p>
              <a:p>
                <a:endParaRPr lang="ca-ES" sz="3200" dirty="0"/>
              </a:p>
              <a:p>
                <a:endParaRPr lang="ca-ES" sz="3200" dirty="0"/>
              </a:p>
              <a:p>
                <a:r>
                  <a:rPr lang="ca-ES" sz="3200" dirty="0"/>
                  <a:t>La probabilitat d’ encertar 5 i fallar 1 (de c/u) és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a-ES" sz="3200" b="1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ca-ES" sz="3200" b="1" i="1">
                            <a:latin typeface="Cambria Math" charset="0"/>
                          </a:rPr>
                          <m:t>𝟑𝟔</m:t>
                        </m:r>
                      </m:num>
                      <m:den>
                        <m:r>
                          <a:rPr lang="ca-ES" sz="3200" b="1" i="1">
                            <a:latin typeface="Cambria Math" charset="0"/>
                          </a:rPr>
                          <m:t>𝟗𝟐𝟒</m:t>
                        </m:r>
                        <m:r>
                          <a:rPr lang="ca-ES" sz="3200" b="1" i="1">
                            <a:latin typeface="Cambria Math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ca-ES" sz="3200" dirty="0"/>
                  <a:t> = 0.03896</a:t>
                </a:r>
              </a:p>
              <a:p>
                <a:endParaRPr lang="ca-ES" sz="3200" dirty="0"/>
              </a:p>
              <a:p>
                <a:endParaRPr lang="ca-ES" sz="3200" dirty="0"/>
              </a:p>
              <a:p>
                <a:r>
                  <a:rPr lang="ca-ES" sz="3200" dirty="0"/>
                  <a:t>És a dir, si la dama hagués encertat 5 o més vegades en el grup </a:t>
                </a:r>
              </a:p>
              <a:p>
                <a:r>
                  <a:rPr lang="ca-ES" sz="3200" dirty="0"/>
                  <a:t>te-llet havent provat 12 tasses, seria raonable pensar </a:t>
                </a:r>
              </a:p>
              <a:p>
                <a:r>
                  <a:rPr lang="ca-ES" sz="3200" dirty="0"/>
                  <a:t>que sí és capaç de </a:t>
                </a:r>
                <a:r>
                  <a:rPr lang="ca-ES" sz="3200" dirty="0" err="1"/>
                  <a:t>distinguir</a:t>
                </a:r>
                <a:r>
                  <a:rPr lang="ca-ES" sz="3200" dirty="0"/>
                  <a:t> l’ordre en que es fa  la barreja.</a:t>
                </a:r>
              </a:p>
              <a:p>
                <a:endParaRPr lang="ca-ES" sz="3200" dirty="0"/>
              </a:p>
              <a:p>
                <a:endParaRPr lang="en-US" sz="32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2594" y="3312674"/>
                <a:ext cx="10690619" cy="6839565"/>
              </a:xfrm>
              <a:prstGeom prst="rect">
                <a:avLst/>
              </a:prstGeom>
              <a:blipFill rotWithShape="0">
                <a:blip r:embed="rId6"/>
                <a:stretch>
                  <a:fillRect l="-1425" t="-1159" r="-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30940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Rectángulo"/>
          <p:cNvSpPr/>
          <p:nvPr/>
        </p:nvSpPr>
        <p:spPr>
          <a:xfrm>
            <a:off x="4678075" y="3090936"/>
            <a:ext cx="7987112" cy="52010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30067" tIns="65034" rIns="130067" bIns="65034" rtlCol="0" anchor="ctr"/>
          <a:lstStyle/>
          <a:p>
            <a:pPr algn="just"/>
            <a:r>
              <a:rPr lang="ca-ES" sz="2844" dirty="0"/>
              <a:t>Algú que era present aquella tarda a </a:t>
            </a:r>
            <a:r>
              <a:rPr lang="ca-ES" sz="2844" dirty="0" err="1"/>
              <a:t>Cambridge</a:t>
            </a:r>
            <a:r>
              <a:rPr lang="ca-ES" sz="2844" dirty="0"/>
              <a:t> va dir que la dama en qüestió, la Muriel Foster Bristol, una científica que estudiava algues a l'estació agrícola de </a:t>
            </a:r>
            <a:r>
              <a:rPr lang="ca-ES" sz="2844" dirty="0" err="1"/>
              <a:t>Rothamsted</a:t>
            </a:r>
            <a:r>
              <a:rPr lang="ca-ES" sz="2844" dirty="0"/>
              <a:t>, no es va equivocar classificant cap de les  tasses!!</a:t>
            </a:r>
            <a:endParaRPr lang="ca-ES" sz="924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EEC9B6-FB1D-144B-8EC9-6925131CE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94" y="2623617"/>
            <a:ext cx="3646992" cy="5413145"/>
          </a:xfrm>
          <a:prstGeom prst="rect">
            <a:avLst/>
          </a:prstGeom>
        </p:spPr>
      </p:pic>
      <p:pic>
        <p:nvPicPr>
          <p:cNvPr id="14" name="Imatge 2">
            <a:extLst>
              <a:ext uri="{FF2B5EF4-FFF2-40B4-BE49-F238E27FC236}">
                <a16:creationId xmlns:a16="http://schemas.microsoft.com/office/drawing/2014/main" xmlns="" id="{033AE72C-6E52-3A4F-BA91-CF4653DC2F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"/>
          <a:stretch/>
        </p:blipFill>
        <p:spPr>
          <a:xfrm>
            <a:off x="2" y="0"/>
            <a:ext cx="13003211" cy="217245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F5A6242-E63A-1549-B9F3-E5C5F5B9A50F}"/>
              </a:ext>
            </a:extLst>
          </p:cNvPr>
          <p:cNvSpPr/>
          <p:nvPr/>
        </p:nvSpPr>
        <p:spPr>
          <a:xfrm>
            <a:off x="0" y="1455344"/>
            <a:ext cx="8334103" cy="717113"/>
          </a:xfrm>
          <a:prstGeom prst="rect">
            <a:avLst/>
          </a:prstGeom>
          <a:solidFill>
            <a:srgbClr val="33993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55" tIns="65028" rIns="130055" bIns="65028" rtlCol="0" anchor="ctr"/>
          <a:lstStyle/>
          <a:p>
            <a:r>
              <a:rPr lang="es-ES" sz="2800" b="1" dirty="0" err="1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Problemes</a:t>
            </a:r>
            <a:r>
              <a:rPr lang="es-ES" sz="2800" b="1" dirty="0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que resol l’ estadística</a:t>
            </a:r>
          </a:p>
        </p:txBody>
      </p:sp>
    </p:spTree>
    <p:extLst>
      <p:ext uri="{BB962C8B-B14F-4D97-AF65-F5344CB8AC3E}">
        <p14:creationId xmlns:p14="http://schemas.microsoft.com/office/powerpoint/2010/main" val="3598991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2" y="463243"/>
            <a:ext cx="13079321" cy="975839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955134" y="972852"/>
            <a:ext cx="738984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5800" b="1" dirty="0">
                <a:solidFill>
                  <a:schemeClr val="bg1"/>
                </a:solidFill>
                <a:latin typeface="Arial"/>
                <a:cs typeface="Arial"/>
              </a:rPr>
              <a:t>Estadística Aplicada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1619" y="2285883"/>
            <a:ext cx="1055635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hlinkClick r:id="rId3"/>
              </a:rPr>
              <a:t>La web del GEA</a:t>
            </a:r>
            <a:endParaRPr lang="en-US" b="1" dirty="0">
              <a:solidFill>
                <a:schemeClr val="bg1"/>
              </a:solidFill>
            </a:endParaRPr>
          </a:p>
          <a:p>
            <a:pPr algn="r"/>
            <a:endParaRPr lang="en-US" b="1" dirty="0">
              <a:solidFill>
                <a:schemeClr val="bg1"/>
              </a:solidFill>
              <a:hlinkClick r:id="rId4"/>
            </a:endParaRPr>
          </a:p>
          <a:p>
            <a:pPr algn="r"/>
            <a:r>
              <a:rPr lang="en-US" b="1" dirty="0">
                <a:solidFill>
                  <a:schemeClr val="bg1"/>
                </a:solidFill>
                <a:hlinkClick r:id="rId4"/>
              </a:rPr>
              <a:t>El GEA a Facebook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10" name="Agrupa 9">
            <a:extLst>
              <a:ext uri="{FF2B5EF4-FFF2-40B4-BE49-F238E27FC236}">
                <a16:creationId xmlns:a16="http://schemas.microsoft.com/office/drawing/2014/main" xmlns="" id="{54F141EA-ED8C-724A-A4AE-1926BF83A699}"/>
              </a:ext>
            </a:extLst>
          </p:cNvPr>
          <p:cNvGrpSpPr/>
          <p:nvPr/>
        </p:nvGrpSpPr>
        <p:grpSpPr>
          <a:xfrm>
            <a:off x="7965145" y="354400"/>
            <a:ext cx="5038068" cy="415198"/>
            <a:chOff x="376689" y="3476846"/>
            <a:chExt cx="7064337" cy="582187"/>
          </a:xfrm>
        </p:grpSpPr>
        <p:pic>
          <p:nvPicPr>
            <p:cNvPr id="11" name="Imatge 10">
              <a:extLst>
                <a:ext uri="{FF2B5EF4-FFF2-40B4-BE49-F238E27FC236}">
                  <a16:creationId xmlns:a16="http://schemas.microsoft.com/office/drawing/2014/main" xmlns="" id="{01254697-8C83-6F43-BE95-D66CF56366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3965" b="23573"/>
            <a:stretch/>
          </p:blipFill>
          <p:spPr>
            <a:xfrm>
              <a:off x="376689" y="3476846"/>
              <a:ext cx="4932040" cy="582187"/>
            </a:xfrm>
            <a:prstGeom prst="rect">
              <a:avLst/>
            </a:prstGeom>
          </p:spPr>
        </p:pic>
        <p:pic>
          <p:nvPicPr>
            <p:cNvPr id="12" name="Imatge 11">
              <a:extLst>
                <a:ext uri="{FF2B5EF4-FFF2-40B4-BE49-F238E27FC236}">
                  <a16:creationId xmlns:a16="http://schemas.microsoft.com/office/drawing/2014/main" xmlns="" id="{AEEBC6C0-509F-144C-A809-36631CFB21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7445" y="3476846"/>
              <a:ext cx="2473581" cy="5821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3629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" y="0"/>
            <a:ext cx="13003209" cy="3490459"/>
          </a:xfrm>
          <a:prstGeom prst="rect">
            <a:avLst/>
          </a:prstGeom>
        </p:spPr>
      </p:pic>
      <p:grpSp>
        <p:nvGrpSpPr>
          <p:cNvPr id="12" name="Agrupa 11"/>
          <p:cNvGrpSpPr/>
          <p:nvPr/>
        </p:nvGrpSpPr>
        <p:grpSpPr>
          <a:xfrm>
            <a:off x="1005028" y="4603641"/>
            <a:ext cx="10993157" cy="2621315"/>
            <a:chOff x="825804" y="4366862"/>
            <a:chExt cx="10993157" cy="2621315"/>
          </a:xfrm>
        </p:grpSpPr>
        <p:sp>
          <p:nvSpPr>
            <p:cNvPr id="37" name="Rectangle 4"/>
            <p:cNvSpPr>
              <a:spLocks noChangeArrowheads="1"/>
            </p:cNvSpPr>
            <p:nvPr/>
          </p:nvSpPr>
          <p:spPr bwMode="auto">
            <a:xfrm>
              <a:off x="825804" y="4394480"/>
              <a:ext cx="132501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ca-ES" sz="2000" dirty="0">
                  <a:solidFill>
                    <a:srgbClr val="009933"/>
                  </a:solidFill>
                  <a:latin typeface="Arial"/>
                  <a:cs typeface="Arial"/>
                </a:rPr>
                <a:t>Opcions</a:t>
              </a:r>
              <a:endParaRPr lang="ca-ES" sz="2000" b="1" dirty="0">
                <a:solidFill>
                  <a:srgbClr val="009933"/>
                </a:solidFill>
                <a:latin typeface="Arial"/>
                <a:cs typeface="Arial"/>
              </a:endParaRPr>
            </a:p>
          </p:txBody>
        </p:sp>
        <p:sp>
          <p:nvSpPr>
            <p:cNvPr id="38" name="Rectángulo 4"/>
            <p:cNvSpPr>
              <a:spLocks noChangeArrowheads="1"/>
            </p:cNvSpPr>
            <p:nvPr/>
          </p:nvSpPr>
          <p:spPr bwMode="auto">
            <a:xfrm>
              <a:off x="10195877" y="4413464"/>
              <a:ext cx="155304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ca-ES" sz="2000" dirty="0">
                  <a:solidFill>
                    <a:srgbClr val="009933"/>
                  </a:solidFill>
                  <a:latin typeface="Arial"/>
                  <a:cs typeface="Arial"/>
                </a:rPr>
                <a:t>Nota de tall</a:t>
              </a:r>
            </a:p>
          </p:txBody>
        </p:sp>
        <p:cxnSp>
          <p:nvCxnSpPr>
            <p:cNvPr id="39" name="Conector recto 11"/>
            <p:cNvCxnSpPr/>
            <p:nvPr/>
          </p:nvCxnSpPr>
          <p:spPr>
            <a:xfrm>
              <a:off x="933755" y="4366862"/>
              <a:ext cx="10885206" cy="0"/>
            </a:xfrm>
            <a:prstGeom prst="line">
              <a:avLst/>
            </a:prstGeom>
            <a:ln w="19050" cmpd="sng">
              <a:solidFill>
                <a:srgbClr val="00993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Conector recto 20"/>
            <p:cNvCxnSpPr/>
            <p:nvPr/>
          </p:nvCxnSpPr>
          <p:spPr>
            <a:xfrm>
              <a:off x="933755" y="4844351"/>
              <a:ext cx="10885206" cy="6216"/>
            </a:xfrm>
            <a:prstGeom prst="line">
              <a:avLst/>
            </a:prstGeom>
            <a:ln w="9525" cmpd="sng">
              <a:solidFill>
                <a:srgbClr val="00993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Rectángulo 21"/>
            <p:cNvSpPr/>
            <p:nvPr/>
          </p:nvSpPr>
          <p:spPr>
            <a:xfrm>
              <a:off x="842393" y="4979475"/>
              <a:ext cx="1097656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7712075" algn="r"/>
                </a:tabLst>
              </a:pPr>
              <a:r>
                <a:rPr lang="hu-HU" sz="2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BATXILLERAT I CFGS</a:t>
              </a:r>
              <a:r>
                <a:rPr lang="hu-HU" sz="200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	</a:t>
              </a:r>
              <a:r>
                <a:rPr lang="ca-ES" sz="200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				5,000</a:t>
              </a:r>
              <a:endParaRPr lang="hu-HU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endParaRPr>
            </a:p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7712075" algn="r"/>
                </a:tabLst>
              </a:pPr>
              <a:r>
                <a:rPr lang="hu-HU" sz="2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Proves per a més grans de </a:t>
              </a:r>
              <a:r>
                <a:rPr lang="hu-HU" sz="200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25 anys</a:t>
              </a:r>
              <a:r>
                <a:rPr lang="ca-ES" sz="200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					</a:t>
              </a:r>
              <a:r>
                <a:rPr lang="hu-HU" sz="200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5,</a:t>
              </a:r>
              <a:r>
                <a:rPr lang="ca-ES" sz="200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313</a:t>
              </a:r>
              <a:endParaRPr lang="es-ES_tradn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endParaRPr>
            </a:p>
          </p:txBody>
        </p:sp>
        <p:sp>
          <p:nvSpPr>
            <p:cNvPr id="42" name="Rectangle 4"/>
            <p:cNvSpPr>
              <a:spLocks noChangeArrowheads="1"/>
            </p:cNvSpPr>
            <p:nvPr/>
          </p:nvSpPr>
          <p:spPr bwMode="auto">
            <a:xfrm>
              <a:off x="825804" y="6519560"/>
              <a:ext cx="3754885" cy="443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s-ES" sz="1500" dirty="0">
                  <a:solidFill>
                    <a:srgbClr val="009933"/>
                  </a:solidFill>
                  <a:latin typeface="Arial" charset="0"/>
                </a:rPr>
                <a:t>*Nota de </a:t>
              </a:r>
              <a:r>
                <a:rPr lang="es-ES" sz="1500" dirty="0" err="1">
                  <a:solidFill>
                    <a:srgbClr val="009933"/>
                  </a:solidFill>
                  <a:latin typeface="Arial" charset="0"/>
                </a:rPr>
                <a:t>tall</a:t>
              </a:r>
              <a:r>
                <a:rPr lang="es-ES" sz="1500" dirty="0">
                  <a:solidFill>
                    <a:srgbClr val="009933"/>
                  </a:solidFill>
                  <a:latin typeface="Arial" charset="0"/>
                </a:rPr>
                <a:t> </a:t>
              </a:r>
              <a:r>
                <a:rPr lang="es-ES" sz="1500" dirty="0" err="1">
                  <a:solidFill>
                    <a:srgbClr val="009933"/>
                  </a:solidFill>
                  <a:latin typeface="Arial" charset="0"/>
                </a:rPr>
                <a:t>juliol</a:t>
              </a:r>
              <a:r>
                <a:rPr lang="es-ES" sz="1500" dirty="0">
                  <a:solidFill>
                    <a:srgbClr val="009933"/>
                  </a:solidFill>
                  <a:latin typeface="Arial" charset="0"/>
                </a:rPr>
                <a:t> </a:t>
              </a:r>
              <a:r>
                <a:rPr lang="es-ES" sz="1500">
                  <a:solidFill>
                    <a:srgbClr val="009933"/>
                  </a:solidFill>
                  <a:latin typeface="Arial" charset="0"/>
                </a:rPr>
                <a:t>de 2017</a:t>
              </a:r>
              <a:endParaRPr lang="ca-ES" sz="1500" dirty="0">
                <a:solidFill>
                  <a:srgbClr val="009933"/>
                </a:solidFill>
                <a:latin typeface="Arial" charset="0"/>
              </a:endParaRPr>
            </a:p>
            <a:p>
              <a:endParaRPr lang="ca-ES" sz="1500" b="1" dirty="0">
                <a:solidFill>
                  <a:srgbClr val="009933"/>
                </a:solidFill>
                <a:latin typeface="Arial"/>
                <a:cs typeface="Arial"/>
              </a:endParaRPr>
            </a:p>
          </p:txBody>
        </p:sp>
        <p:cxnSp>
          <p:nvCxnSpPr>
            <p:cNvPr id="43" name="Conector recto 26"/>
            <p:cNvCxnSpPr/>
            <p:nvPr/>
          </p:nvCxnSpPr>
          <p:spPr>
            <a:xfrm>
              <a:off x="933755" y="6051480"/>
              <a:ext cx="7734673" cy="6214"/>
            </a:xfrm>
            <a:prstGeom prst="line">
              <a:avLst/>
            </a:prstGeom>
            <a:ln w="12700" cmpd="sng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Conector recto 27"/>
            <p:cNvCxnSpPr/>
            <p:nvPr/>
          </p:nvCxnSpPr>
          <p:spPr>
            <a:xfrm>
              <a:off x="933755" y="6504472"/>
              <a:ext cx="10885205" cy="15088"/>
            </a:xfrm>
            <a:prstGeom prst="line">
              <a:avLst/>
            </a:prstGeom>
            <a:ln w="19050" cmpd="sng">
              <a:solidFill>
                <a:srgbClr val="00993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Conector recto 28"/>
            <p:cNvCxnSpPr/>
            <p:nvPr/>
          </p:nvCxnSpPr>
          <p:spPr>
            <a:xfrm>
              <a:off x="933755" y="6981961"/>
              <a:ext cx="10885206" cy="6216"/>
            </a:xfrm>
            <a:prstGeom prst="line">
              <a:avLst/>
            </a:prstGeom>
            <a:ln w="9525" cmpd="sng">
              <a:solidFill>
                <a:srgbClr val="00993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Agrupa 16"/>
          <p:cNvGrpSpPr/>
          <p:nvPr/>
        </p:nvGrpSpPr>
        <p:grpSpPr>
          <a:xfrm>
            <a:off x="0" y="2773346"/>
            <a:ext cx="5407572" cy="717113"/>
            <a:chOff x="0" y="2773346"/>
            <a:chExt cx="5407572" cy="717113"/>
          </a:xfrm>
        </p:grpSpPr>
        <p:sp>
          <p:nvSpPr>
            <p:cNvPr id="18" name="Rectangle 17"/>
            <p:cNvSpPr/>
            <p:nvPr/>
          </p:nvSpPr>
          <p:spPr>
            <a:xfrm>
              <a:off x="0" y="2773346"/>
              <a:ext cx="5407572" cy="717113"/>
            </a:xfrm>
            <a:prstGeom prst="rect">
              <a:avLst/>
            </a:prstGeom>
            <a:solidFill>
              <a:srgbClr val="33993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0055" tIns="65028" rIns="130055" bIns="65028" rtlCol="0" anchor="ctr"/>
            <a:lstStyle/>
            <a:p>
              <a:endParaRPr lang="es-ES" sz="2800" dirty="0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46840" y="2803501"/>
              <a:ext cx="5060731" cy="654546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lIns="130055" tIns="65028" rIns="130055" bIns="65028">
              <a:spAutoFit/>
            </a:bodyPr>
            <a:lstStyle/>
            <a:p>
              <a:r>
                <a:rPr lang="ca-ES" sz="34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nota que necessites</a:t>
              </a:r>
              <a:endParaRPr lang="es-ES" sz="3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3" y="3490273"/>
            <a:ext cx="13003211" cy="180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55" tIns="65028" rIns="130055" bIns="65028" rtlCol="0" anchor="ctr"/>
          <a:lstStyle/>
          <a:p>
            <a:endParaRPr lang="es-ES" sz="2800" dirty="0">
              <a:solidFill>
                <a:prstClr val="white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824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" y="0"/>
            <a:ext cx="13003209" cy="3490459"/>
          </a:xfrm>
          <a:prstGeom prst="rect">
            <a:avLst/>
          </a:prstGeom>
        </p:spPr>
      </p:pic>
      <p:grpSp>
        <p:nvGrpSpPr>
          <p:cNvPr id="2" name="Agrupa 1"/>
          <p:cNvGrpSpPr/>
          <p:nvPr/>
        </p:nvGrpSpPr>
        <p:grpSpPr>
          <a:xfrm>
            <a:off x="-1" y="2773346"/>
            <a:ext cx="6675028" cy="717113"/>
            <a:chOff x="-1" y="2773346"/>
            <a:chExt cx="6675028" cy="717113"/>
          </a:xfrm>
        </p:grpSpPr>
        <p:sp>
          <p:nvSpPr>
            <p:cNvPr id="35" name="Rectangle 34"/>
            <p:cNvSpPr/>
            <p:nvPr/>
          </p:nvSpPr>
          <p:spPr>
            <a:xfrm>
              <a:off x="-1" y="2773346"/>
              <a:ext cx="6141494" cy="717113"/>
            </a:xfrm>
            <a:prstGeom prst="rect">
              <a:avLst/>
            </a:prstGeom>
            <a:solidFill>
              <a:srgbClr val="33993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0055" tIns="65028" rIns="130055" bIns="65028" rtlCol="0" anchor="ctr"/>
            <a:lstStyle/>
            <a:p>
              <a:endParaRPr lang="es-ES" sz="2800" dirty="0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46841" y="2803501"/>
              <a:ext cx="6328186" cy="654546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lIns="130055" tIns="65028" rIns="130055" bIns="65028">
              <a:spAutoFit/>
            </a:bodyPr>
            <a:lstStyle/>
            <a:p>
              <a:r>
                <a:rPr lang="ca-ES" sz="34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Assignatures que ponderen</a:t>
              </a:r>
              <a:endParaRPr lang="es-ES" sz="3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Agrupa 16"/>
          <p:cNvGrpSpPr/>
          <p:nvPr/>
        </p:nvGrpSpPr>
        <p:grpSpPr>
          <a:xfrm>
            <a:off x="1005028" y="4556520"/>
            <a:ext cx="10993157" cy="4629368"/>
            <a:chOff x="552849" y="3957412"/>
            <a:chExt cx="10993157" cy="4629368"/>
          </a:xfrm>
        </p:grpSpPr>
        <p:sp>
          <p:nvSpPr>
            <p:cNvPr id="18" name="Rectangle 4"/>
            <p:cNvSpPr>
              <a:spLocks noChangeArrowheads="1"/>
            </p:cNvSpPr>
            <p:nvPr/>
          </p:nvSpPr>
          <p:spPr bwMode="auto">
            <a:xfrm>
              <a:off x="552849" y="3985030"/>
              <a:ext cx="132501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ca-ES" sz="2000" dirty="0">
                  <a:solidFill>
                    <a:srgbClr val="009933"/>
                  </a:solidFill>
                  <a:latin typeface="Arial"/>
                  <a:cs typeface="Arial"/>
                </a:rPr>
                <a:t>Opcions</a:t>
              </a:r>
              <a:endParaRPr lang="ca-ES" sz="2000" b="1" dirty="0">
                <a:solidFill>
                  <a:srgbClr val="009933"/>
                </a:solidFill>
                <a:latin typeface="Arial"/>
                <a:cs typeface="Arial"/>
              </a:endParaRPr>
            </a:p>
          </p:txBody>
        </p:sp>
        <p:sp>
          <p:nvSpPr>
            <p:cNvPr id="19" name="Rectángulo 4"/>
            <p:cNvSpPr>
              <a:spLocks noChangeArrowheads="1"/>
            </p:cNvSpPr>
            <p:nvPr/>
          </p:nvSpPr>
          <p:spPr bwMode="auto">
            <a:xfrm>
              <a:off x="10039458" y="3971221"/>
              <a:ext cx="150654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ca-ES" sz="2000" dirty="0">
                  <a:solidFill>
                    <a:srgbClr val="009933"/>
                  </a:solidFill>
                  <a:latin typeface="Arial"/>
                  <a:cs typeface="Arial"/>
                </a:rPr>
                <a:t>Ponderació</a:t>
              </a:r>
            </a:p>
          </p:txBody>
        </p:sp>
        <p:cxnSp>
          <p:nvCxnSpPr>
            <p:cNvPr id="20" name="Conector recto 10"/>
            <p:cNvCxnSpPr/>
            <p:nvPr/>
          </p:nvCxnSpPr>
          <p:spPr>
            <a:xfrm flipV="1">
              <a:off x="660800" y="7494358"/>
              <a:ext cx="4113181" cy="1"/>
            </a:xfrm>
            <a:prstGeom prst="line">
              <a:avLst/>
            </a:prstGeom>
            <a:ln w="12700" cmpd="sng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onector recto 11"/>
            <p:cNvCxnSpPr/>
            <p:nvPr/>
          </p:nvCxnSpPr>
          <p:spPr>
            <a:xfrm>
              <a:off x="660800" y="3957412"/>
              <a:ext cx="10885206" cy="0"/>
            </a:xfrm>
            <a:prstGeom prst="line">
              <a:avLst/>
            </a:prstGeom>
            <a:ln w="19050" cmpd="sng">
              <a:solidFill>
                <a:srgbClr val="00993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Conector recto 20"/>
            <p:cNvCxnSpPr/>
            <p:nvPr/>
          </p:nvCxnSpPr>
          <p:spPr>
            <a:xfrm>
              <a:off x="660800" y="4434901"/>
              <a:ext cx="10885206" cy="0"/>
            </a:xfrm>
            <a:prstGeom prst="line">
              <a:avLst/>
            </a:prstGeom>
            <a:ln w="9525" cmpd="sng">
              <a:solidFill>
                <a:srgbClr val="00993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Rectángulo 21"/>
            <p:cNvSpPr/>
            <p:nvPr/>
          </p:nvSpPr>
          <p:spPr>
            <a:xfrm>
              <a:off x="569438" y="4431796"/>
              <a:ext cx="10976567" cy="41549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3052763" algn="l"/>
                  <a:tab pos="7712075" algn="r"/>
                </a:tabLst>
              </a:pPr>
              <a:r>
                <a:rPr lang="fr-FR" sz="2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BATXILLERAT I CFGS	</a:t>
              </a:r>
              <a:r>
                <a:rPr lang="fr-FR" sz="20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Biologia</a:t>
              </a:r>
              <a:r>
                <a:rPr lang="fr-FR" sz="200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						0.2</a:t>
              </a:r>
              <a:endParaRPr lang="fr-FR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endParaRPr>
            </a:p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3052763" algn="l"/>
                  <a:tab pos="7712075" algn="r"/>
                </a:tabLst>
              </a:pPr>
              <a:r>
                <a:rPr lang="fr-FR" sz="2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	</a:t>
              </a:r>
              <a:r>
                <a:rPr lang="fr-FR" sz="20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Ciències</a:t>
              </a:r>
              <a:r>
                <a:rPr lang="fr-FR" sz="2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 de la Terra i </a:t>
              </a:r>
              <a:r>
                <a:rPr lang="fr-FR" sz="20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del</a:t>
              </a:r>
              <a:r>
                <a:rPr lang="fr-FR" sz="2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 M. </a:t>
              </a:r>
              <a:r>
                <a:rPr lang="fr-FR" sz="20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Ambient</a:t>
              </a:r>
              <a:r>
                <a:rPr lang="fr-FR" sz="200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						0.1</a:t>
              </a:r>
              <a:endParaRPr lang="fr-FR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endParaRPr>
            </a:p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3052763" algn="l"/>
                  <a:tab pos="7712075" algn="r"/>
                </a:tabLst>
              </a:pPr>
              <a:r>
                <a:rPr lang="fr-FR" sz="2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	</a:t>
              </a:r>
              <a:r>
                <a:rPr lang="fr-FR" sz="20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Electrotècnia</a:t>
              </a:r>
              <a:r>
                <a:rPr lang="fr-FR" sz="200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						0.1</a:t>
              </a:r>
              <a:endParaRPr lang="fr-FR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endParaRPr>
            </a:p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3052763" algn="l"/>
                  <a:tab pos="7712075" algn="r"/>
                </a:tabLst>
              </a:pPr>
              <a:r>
                <a:rPr lang="fr-FR" sz="2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	</a:t>
              </a:r>
              <a:r>
                <a:rPr lang="fr-FR" sz="20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Física</a:t>
              </a:r>
              <a:r>
                <a:rPr lang="fr-FR" sz="200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						0.1</a:t>
              </a:r>
              <a:endParaRPr lang="fr-FR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endParaRPr>
            </a:p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3052763" algn="l"/>
                  <a:tab pos="7712075" algn="r"/>
                </a:tabLst>
              </a:pPr>
              <a:r>
                <a:rPr lang="fr-FR" sz="2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	</a:t>
              </a:r>
              <a:r>
                <a:rPr lang="fr-FR" sz="20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Matemàtiques</a:t>
              </a:r>
              <a:r>
                <a:rPr lang="fr-FR" sz="200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						0.2	Química						0.1</a:t>
              </a:r>
              <a:endParaRPr lang="fr-FR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endParaRPr>
            </a:p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3052763" algn="l"/>
                  <a:tab pos="7712075" algn="r"/>
                </a:tabLst>
              </a:pPr>
              <a:r>
                <a:rPr lang="fr-FR" sz="2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	</a:t>
              </a:r>
              <a:r>
                <a:rPr lang="fr-FR" sz="20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Tecnologia</a:t>
              </a:r>
              <a:r>
                <a:rPr lang="fr-FR" sz="2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 </a:t>
              </a:r>
              <a:r>
                <a:rPr lang="fr-FR" sz="20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industrial</a:t>
              </a:r>
              <a:r>
                <a:rPr lang="fr-FR" sz="200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						0.1</a:t>
              </a:r>
              <a:endParaRPr lang="fr-FR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endParaRPr>
            </a:p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3052763" algn="l"/>
                  <a:tab pos="7712075" algn="r"/>
                </a:tabLst>
              </a:pPr>
              <a:endParaRPr lang="fr-FR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endParaRPr>
            </a:p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3052763" algn="l"/>
                  <a:tab pos="7712075" algn="r"/>
                </a:tabLst>
              </a:pPr>
              <a:r>
                <a:rPr lang="fr-FR" sz="2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&gt;25 ANYS	</a:t>
              </a:r>
              <a:r>
                <a:rPr lang="fr-FR" sz="20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Ciències</a:t>
              </a:r>
              <a:endParaRPr lang="fr-FR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endParaRPr>
            </a:p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3052763" algn="l"/>
                  <a:tab pos="7712075" algn="r"/>
                </a:tabLst>
              </a:pPr>
              <a:endParaRPr lang="fr-FR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endParaRPr>
            </a:p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3052763" algn="l"/>
                  <a:tab pos="7712075" algn="r"/>
                </a:tabLst>
              </a:pPr>
              <a:endParaRPr lang="fr-FR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endParaRPr>
            </a:p>
          </p:txBody>
        </p:sp>
        <p:cxnSp>
          <p:nvCxnSpPr>
            <p:cNvPr id="25" name="Conector recto 26"/>
            <p:cNvCxnSpPr/>
            <p:nvPr/>
          </p:nvCxnSpPr>
          <p:spPr>
            <a:xfrm>
              <a:off x="660800" y="5642030"/>
              <a:ext cx="7734673" cy="6214"/>
            </a:xfrm>
            <a:prstGeom prst="line">
              <a:avLst/>
            </a:prstGeom>
            <a:ln w="12700" cmpd="sng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Conector recto 27"/>
            <p:cNvCxnSpPr/>
            <p:nvPr/>
          </p:nvCxnSpPr>
          <p:spPr>
            <a:xfrm>
              <a:off x="660800" y="7262117"/>
              <a:ext cx="10885206" cy="0"/>
            </a:xfrm>
            <a:prstGeom prst="line">
              <a:avLst/>
            </a:prstGeom>
            <a:ln w="19050" cmpd="sng">
              <a:solidFill>
                <a:srgbClr val="00993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Rectangle 27"/>
          <p:cNvSpPr/>
          <p:nvPr/>
        </p:nvSpPr>
        <p:spPr>
          <a:xfrm>
            <a:off x="-1" y="3490273"/>
            <a:ext cx="13003214" cy="180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55" tIns="65028" rIns="130055" bIns="65028" rtlCol="0" anchor="ctr"/>
          <a:lstStyle/>
          <a:p>
            <a:endParaRPr lang="es-ES" sz="2800" dirty="0">
              <a:solidFill>
                <a:prstClr val="white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65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tge 2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3003213" cy="3490273"/>
          </a:xfrm>
          <a:prstGeom prst="rect">
            <a:avLst/>
          </a:prstGeom>
        </p:spPr>
      </p:pic>
      <p:grpSp>
        <p:nvGrpSpPr>
          <p:cNvPr id="2" name="Agrupa 1"/>
          <p:cNvGrpSpPr/>
          <p:nvPr/>
        </p:nvGrpSpPr>
        <p:grpSpPr>
          <a:xfrm>
            <a:off x="-2" y="2773346"/>
            <a:ext cx="9758151" cy="717113"/>
            <a:chOff x="-2" y="2773346"/>
            <a:chExt cx="9758151" cy="717113"/>
          </a:xfrm>
        </p:grpSpPr>
        <p:sp>
          <p:nvSpPr>
            <p:cNvPr id="35" name="Rectangle 34"/>
            <p:cNvSpPr/>
            <p:nvPr/>
          </p:nvSpPr>
          <p:spPr>
            <a:xfrm>
              <a:off x="-2" y="2773346"/>
              <a:ext cx="8484435" cy="717113"/>
            </a:xfrm>
            <a:prstGeom prst="rect">
              <a:avLst/>
            </a:prstGeom>
            <a:solidFill>
              <a:srgbClr val="33993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0055" tIns="65028" rIns="130055" bIns="65028" rtlCol="0" anchor="ctr"/>
            <a:lstStyle/>
            <a:p>
              <a:endParaRPr lang="es-ES" sz="2800" dirty="0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46841" y="2803501"/>
              <a:ext cx="9411308" cy="654546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lIns="130055" tIns="65028" rIns="130055" bIns="65028">
              <a:spAutoFit/>
            </a:bodyPr>
            <a:lstStyle/>
            <a:p>
              <a:r>
                <a:rPr lang="ca-ES" sz="34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 grau d’Estadística Aplicada a la UAB</a:t>
              </a:r>
              <a:endParaRPr lang="es-ES" sz="3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-1" y="3490273"/>
            <a:ext cx="13032000" cy="180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55" tIns="65028" rIns="130055" bIns="65028" rtlCol="0" anchor="ctr"/>
          <a:lstStyle/>
          <a:p>
            <a:endParaRPr lang="es-ES" sz="2800" dirty="0">
              <a:solidFill>
                <a:prstClr val="white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2" name="QuadreDeText 11"/>
          <p:cNvSpPr txBox="1"/>
          <p:nvPr/>
        </p:nvSpPr>
        <p:spPr>
          <a:xfrm>
            <a:off x="742719" y="4054036"/>
            <a:ext cx="10673471" cy="3692848"/>
          </a:xfrm>
          <a:prstGeom prst="rect">
            <a:avLst/>
          </a:prstGeom>
          <a:noFill/>
        </p:spPr>
        <p:txBody>
          <a:bodyPr lIns="90973" tIns="45487" rIns="90973" bIns="45487">
            <a:spAutoFit/>
          </a:bodyPr>
          <a:lstStyle/>
          <a:p>
            <a:pPr marL="454887" indent="-454887" defTabSz="129639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es-ES" sz="21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S’ofereix</a:t>
            </a:r>
            <a:r>
              <a:rPr lang="es-ES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s-ES" sz="21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conjuntament</a:t>
            </a:r>
            <a:r>
              <a:rPr lang="es-ES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s-ES" sz="21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amb</a:t>
            </a:r>
            <a:r>
              <a:rPr lang="es-ES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 la </a:t>
            </a:r>
            <a:r>
              <a:rPr lang="es-ES" sz="21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Universitat</a:t>
            </a:r>
            <a:r>
              <a:rPr lang="es-ES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 de Vic*.</a:t>
            </a:r>
          </a:p>
          <a:p>
            <a:pPr marL="454887" indent="-454887" defTabSz="129639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endParaRPr lang="es-ES" sz="10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454887" indent="-454887" defTabSz="129639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es-ES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Posa </a:t>
            </a:r>
            <a:r>
              <a:rPr lang="es-ES" sz="21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èmfasi</a:t>
            </a:r>
            <a:r>
              <a:rPr lang="es-ES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 en les </a:t>
            </a:r>
            <a:r>
              <a:rPr lang="es-ES" sz="21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aplicacions</a:t>
            </a:r>
            <a:r>
              <a:rPr lang="es-ES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s-ES" sz="21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d’aquesta</a:t>
            </a:r>
            <a:r>
              <a:rPr lang="es-ES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s-ES" sz="21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ciència</a:t>
            </a:r>
            <a:r>
              <a:rPr lang="es-ES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 a </a:t>
            </a:r>
            <a:r>
              <a:rPr lang="es-ES" sz="21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diferents</a:t>
            </a:r>
            <a:r>
              <a:rPr lang="es-ES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 disciplines.</a:t>
            </a:r>
          </a:p>
          <a:p>
            <a:pPr marL="454887" indent="-454887" defTabSz="129639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endParaRPr lang="es-ES" sz="10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454887" indent="-454887" defTabSz="129639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es-ES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Un </a:t>
            </a:r>
            <a:r>
              <a:rPr lang="es-ES" sz="21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grau</a:t>
            </a:r>
            <a:r>
              <a:rPr lang="es-ES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 a mida </a:t>
            </a:r>
            <a:r>
              <a:rPr lang="es-ES" sz="21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gràcies</a:t>
            </a:r>
            <a:r>
              <a:rPr lang="es-ES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 a </a:t>
            </a:r>
            <a:r>
              <a:rPr lang="es-ES" sz="21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l’oferta</a:t>
            </a:r>
            <a:r>
              <a:rPr lang="es-ES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s-ES" sz="21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d’assignatures</a:t>
            </a:r>
            <a:r>
              <a:rPr lang="es-ES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s-ES" sz="21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optatives</a:t>
            </a:r>
            <a:r>
              <a:rPr lang="es-ES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 de </a:t>
            </a:r>
            <a:r>
              <a:rPr lang="es-ES" sz="21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quart</a:t>
            </a:r>
            <a:r>
              <a:rPr lang="es-ES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s-ES" sz="21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curs</a:t>
            </a:r>
            <a:r>
              <a:rPr lang="es-ES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.</a:t>
            </a:r>
          </a:p>
          <a:p>
            <a:pPr marL="454887" indent="-454887" defTabSz="129639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endParaRPr lang="es-ES" sz="10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defTabSz="129639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defRPr/>
            </a:pPr>
            <a:endParaRPr lang="es-ES" sz="21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defTabSz="129639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defRPr/>
            </a:pPr>
            <a:endParaRPr lang="es-ES" sz="21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defTabSz="129639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defRPr/>
            </a:pPr>
            <a:r>
              <a:rPr lang="es-ES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* A partir del </a:t>
            </a:r>
            <a:r>
              <a:rPr lang="es-ES" sz="21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curs</a:t>
            </a:r>
            <a:r>
              <a:rPr lang="es-ES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 2019-2020 la </a:t>
            </a:r>
            <a:r>
              <a:rPr lang="es-ES" sz="21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UVic</a:t>
            </a:r>
            <a:r>
              <a:rPr lang="es-ES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s-ES" sz="21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deixará</a:t>
            </a:r>
            <a:r>
              <a:rPr lang="es-ES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 de participar al GEA</a:t>
            </a:r>
          </a:p>
        </p:txBody>
      </p:sp>
    </p:spTree>
    <p:extLst>
      <p:ext uri="{BB962C8B-B14F-4D97-AF65-F5344CB8AC3E}">
        <p14:creationId xmlns:p14="http://schemas.microsoft.com/office/powerpoint/2010/main" val="1970376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15012"/>
            <a:ext cx="13003216" cy="3565262"/>
          </a:xfrm>
          <a:prstGeom prst="rect">
            <a:avLst/>
          </a:prstGeom>
        </p:spPr>
      </p:pic>
      <p:grpSp>
        <p:nvGrpSpPr>
          <p:cNvPr id="2" name="Agrupa 1"/>
          <p:cNvGrpSpPr/>
          <p:nvPr/>
        </p:nvGrpSpPr>
        <p:grpSpPr>
          <a:xfrm>
            <a:off x="-3" y="2773346"/>
            <a:ext cx="11859906" cy="717113"/>
            <a:chOff x="-3" y="2773346"/>
            <a:chExt cx="11859906" cy="717113"/>
          </a:xfrm>
        </p:grpSpPr>
        <p:sp>
          <p:nvSpPr>
            <p:cNvPr id="35" name="Rectangle 34"/>
            <p:cNvSpPr/>
            <p:nvPr/>
          </p:nvSpPr>
          <p:spPr>
            <a:xfrm>
              <a:off x="-3" y="2773346"/>
              <a:ext cx="10549721" cy="717113"/>
            </a:xfrm>
            <a:prstGeom prst="rect">
              <a:avLst/>
            </a:prstGeom>
            <a:solidFill>
              <a:srgbClr val="33993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0055" tIns="65028" rIns="130055" bIns="65028" rtlCol="0" anchor="ctr"/>
            <a:lstStyle/>
            <a:p>
              <a:endParaRPr lang="es-ES" sz="2800" dirty="0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46840" y="2803501"/>
              <a:ext cx="11513063" cy="654546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lIns="130055" tIns="65028" rIns="130055" bIns="65028">
              <a:spAutoFit/>
            </a:bodyPr>
            <a:lstStyle/>
            <a:p>
              <a:r>
                <a:rPr lang="ca-ES" sz="34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Què necessites per estudiar Estadística Aplicada?</a:t>
              </a:r>
              <a:endParaRPr lang="es-ES" sz="3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-1" y="3490273"/>
            <a:ext cx="13032000" cy="180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55" tIns="65028" rIns="130055" bIns="65028" rtlCol="0" anchor="ctr"/>
          <a:lstStyle/>
          <a:p>
            <a:endParaRPr lang="es-ES" sz="2800" dirty="0">
              <a:solidFill>
                <a:prstClr val="white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5" name="QuadreDeText 14"/>
          <p:cNvSpPr txBox="1"/>
          <p:nvPr/>
        </p:nvSpPr>
        <p:spPr>
          <a:xfrm>
            <a:off x="742719" y="4054033"/>
            <a:ext cx="10673471" cy="3438933"/>
          </a:xfrm>
          <a:prstGeom prst="rect">
            <a:avLst/>
          </a:prstGeom>
          <a:noFill/>
        </p:spPr>
        <p:txBody>
          <a:bodyPr lIns="90973" tIns="45487" rIns="90973" bIns="45487">
            <a:spAutoFit/>
          </a:bodyPr>
          <a:lstStyle/>
          <a:p>
            <a:pPr marL="454887" indent="-454887" defTabSz="129639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it-IT" sz="210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Persona creativa, deductiva i intuïtiva</a:t>
            </a:r>
          </a:p>
          <a:p>
            <a:pPr marL="454887" indent="-454887" defTabSz="129639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endParaRPr lang="it-IT" sz="100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454887" indent="-454887" defTabSz="129639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it-IT" sz="210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Habilitat per al càlcul</a:t>
            </a:r>
          </a:p>
          <a:p>
            <a:pPr marL="454887" indent="-454887" defTabSz="129639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endParaRPr lang="it-IT" sz="100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454887" indent="-454887" defTabSz="129639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it-IT" sz="210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Visió global del mercat i de la societat</a:t>
            </a:r>
          </a:p>
          <a:p>
            <a:pPr marL="454887" indent="-454887" defTabSz="129639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endParaRPr lang="it-IT" sz="100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454887" indent="-454887" defTabSz="129639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it-IT" sz="210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Interès per la informàtica</a:t>
            </a:r>
          </a:p>
          <a:p>
            <a:pPr marL="454887" indent="-454887" defTabSz="129639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endParaRPr lang="it-IT" sz="100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454887" indent="-454887" defTabSz="129639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it-IT" sz="210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anose="020B0604020202020204" pitchFamily="34" charset="0"/>
              </a:rPr>
              <a:t>Capacitat d’anàlisi i concreció</a:t>
            </a:r>
          </a:p>
        </p:txBody>
      </p:sp>
    </p:spTree>
    <p:extLst>
      <p:ext uri="{BB962C8B-B14F-4D97-AF65-F5344CB8AC3E}">
        <p14:creationId xmlns:p14="http://schemas.microsoft.com/office/powerpoint/2010/main" val="158625810"/>
      </p:ext>
    </p:extLst>
  </p:cSld>
  <p:clrMapOvr>
    <a:masterClrMapping/>
  </p:clrMapOvr>
</p:sld>
</file>

<file path=ppt/theme/theme1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5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6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1249</TotalTime>
  <Words>2186</Words>
  <Application>Microsoft Macintosh PowerPoint</Application>
  <PresentationFormat>Custom</PresentationFormat>
  <Paragraphs>561</Paragraphs>
  <Slides>48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48</vt:i4>
      </vt:variant>
    </vt:vector>
  </HeadingPairs>
  <TitlesOfParts>
    <vt:vector size="64" baseType="lpstr">
      <vt:lpstr>AMMGPM+Verdana</vt:lpstr>
      <vt:lpstr>Arial</vt:lpstr>
      <vt:lpstr>Calibri</vt:lpstr>
      <vt:lpstr>Cambria Math</vt:lpstr>
      <vt:lpstr>Consolas</vt:lpstr>
      <vt:lpstr>Museo Slab 500</vt:lpstr>
      <vt:lpstr>Tahoma</vt:lpstr>
      <vt:lpstr>Times New Roman</vt:lpstr>
      <vt:lpstr>Verdana</vt:lpstr>
      <vt:lpstr>Wingdings</vt:lpstr>
      <vt:lpstr>2_Tema de Office</vt:lpstr>
      <vt:lpstr>4_Tema de Office</vt:lpstr>
      <vt:lpstr>3_Tema de Office</vt:lpstr>
      <vt:lpstr>5_Tema de Office</vt:lpstr>
      <vt:lpstr>1_Tema de Office</vt:lpstr>
      <vt:lpstr>6_Tema de Office</vt:lpstr>
      <vt:lpstr>PowerPoint Presentation</vt:lpstr>
      <vt:lpstr>v</vt:lpstr>
      <vt:lpstr>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Cristina Elias</dc:creator>
  <cp:lastModifiedBy>Microsoft Office User</cp:lastModifiedBy>
  <cp:revision>268</cp:revision>
  <cp:lastPrinted>2016-01-19T13:57:08Z</cp:lastPrinted>
  <dcterms:created xsi:type="dcterms:W3CDTF">2015-12-31T09:13:59Z</dcterms:created>
  <dcterms:modified xsi:type="dcterms:W3CDTF">2018-02-06T11:00:13Z</dcterms:modified>
</cp:coreProperties>
</file>