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3803" r:id="rId3"/>
    <p:sldId id="3804" r:id="rId4"/>
    <p:sldId id="3802" r:id="rId5"/>
    <p:sldId id="1498" r:id="rId6"/>
    <p:sldId id="1465" r:id="rId7"/>
    <p:sldId id="3793" r:id="rId8"/>
    <p:sldId id="3789" r:id="rId9"/>
    <p:sldId id="3762" r:id="rId10"/>
    <p:sldId id="1493" r:id="rId11"/>
    <p:sldId id="1494" r:id="rId12"/>
    <p:sldId id="3791" r:id="rId13"/>
    <p:sldId id="1495" r:id="rId14"/>
    <p:sldId id="1466" r:id="rId15"/>
    <p:sldId id="3792" r:id="rId16"/>
    <p:sldId id="327" r:id="rId17"/>
    <p:sldId id="3780" r:id="rId18"/>
    <p:sldId id="3779" r:id="rId19"/>
    <p:sldId id="330" r:id="rId20"/>
    <p:sldId id="3788" r:id="rId21"/>
    <p:sldId id="1467" r:id="rId22"/>
    <p:sldId id="3794" r:id="rId23"/>
    <p:sldId id="1468" r:id="rId24"/>
    <p:sldId id="1469" r:id="rId25"/>
    <p:sldId id="1473" r:id="rId26"/>
    <p:sldId id="1497" r:id="rId27"/>
    <p:sldId id="1481" r:id="rId28"/>
    <p:sldId id="1482" r:id="rId29"/>
    <p:sldId id="3795" r:id="rId30"/>
    <p:sldId id="1516" r:id="rId31"/>
    <p:sldId id="1506" r:id="rId32"/>
    <p:sldId id="1507" r:id="rId33"/>
    <p:sldId id="1515" r:id="rId34"/>
    <p:sldId id="1513" r:id="rId35"/>
    <p:sldId id="3801" r:id="rId36"/>
    <p:sldId id="3800" r:id="rId37"/>
    <p:sldId id="3790" r:id="rId38"/>
    <p:sldId id="1483" r:id="rId39"/>
    <p:sldId id="1489" r:id="rId40"/>
    <p:sldId id="1490" r:id="rId41"/>
    <p:sldId id="1491" r:id="rId42"/>
    <p:sldId id="1486" r:id="rId43"/>
    <p:sldId id="1492" r:id="rId44"/>
    <p:sldId id="1484" r:id="rId45"/>
    <p:sldId id="379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/>
    <p:restoredTop sz="96197"/>
  </p:normalViewPr>
  <p:slideViewPr>
    <p:cSldViewPr snapToGrid="0" snapToObjects="1">
      <p:cViewPr varScale="1">
        <p:scale>
          <a:sx n="91" d="100"/>
          <a:sy n="91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80FC7-3E91-4DE6-8222-B19B5F2E00B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880AFD-FBD4-4FD7-ABDD-E2A51A0D7D71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What is Post-quantum cryptography (PQC)?</a:t>
          </a:r>
        </a:p>
      </dgm:t>
    </dgm:pt>
    <dgm:pt modelId="{F6C2D3FD-E631-41F2-BED6-5A3971E307A0}" type="parTrans" cxnId="{75EB06C6-4F75-4653-A24D-A50AA2021201}">
      <dgm:prSet/>
      <dgm:spPr/>
      <dgm:t>
        <a:bodyPr/>
        <a:lstStyle/>
        <a:p>
          <a:endParaRPr lang="en-US"/>
        </a:p>
      </dgm:t>
    </dgm:pt>
    <dgm:pt modelId="{06A88B70-485E-4B61-92C5-C062F0460666}" type="sibTrans" cxnId="{75EB06C6-4F75-4653-A24D-A50AA2021201}">
      <dgm:prSet/>
      <dgm:spPr/>
      <dgm:t>
        <a:bodyPr/>
        <a:lstStyle/>
        <a:p>
          <a:endParaRPr lang="en-US"/>
        </a:p>
      </dgm:t>
    </dgm:pt>
    <dgm:pt modelId="{05B21DE1-B465-47B4-91DC-1DE9BC71813D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Lattice-based cryptography (LWE)</a:t>
          </a:r>
        </a:p>
      </dgm:t>
    </dgm:pt>
    <dgm:pt modelId="{8022C3A3-F99C-432D-AA7D-1FEF392F36AB}" type="parTrans" cxnId="{70D7C98D-6D8A-485C-BE3B-4601DB70B381}">
      <dgm:prSet/>
      <dgm:spPr/>
      <dgm:t>
        <a:bodyPr/>
        <a:lstStyle/>
        <a:p>
          <a:endParaRPr lang="en-US"/>
        </a:p>
      </dgm:t>
    </dgm:pt>
    <dgm:pt modelId="{95220093-7128-482A-991C-8D3262A195F4}" type="sibTrans" cxnId="{70D7C98D-6D8A-485C-BE3B-4601DB70B381}">
      <dgm:prSet/>
      <dgm:spPr/>
      <dgm:t>
        <a:bodyPr/>
        <a:lstStyle/>
        <a:p>
          <a:endParaRPr lang="en-US"/>
        </a:p>
      </dgm:t>
    </dgm:pt>
    <dgm:pt modelId="{C9C39060-462F-4AA5-A286-A8C18C846F21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Machine Learning (AI) template—</a:t>
          </a:r>
        </a:p>
        <a:p>
          <a:r>
            <a:rPr lang="en-US" dirty="0">
              <a:solidFill>
                <a:schemeClr val="accent1"/>
              </a:solidFill>
            </a:rPr>
            <a:t>how does it work?</a:t>
          </a:r>
        </a:p>
      </dgm:t>
    </dgm:pt>
    <dgm:pt modelId="{7F8EDA08-5917-461A-AF8C-7996C714DEDA}" type="parTrans" cxnId="{BA2DF083-87D5-4360-92BC-C89F1D67EA0D}">
      <dgm:prSet/>
      <dgm:spPr/>
      <dgm:t>
        <a:bodyPr/>
        <a:lstStyle/>
        <a:p>
          <a:endParaRPr lang="en-US"/>
        </a:p>
      </dgm:t>
    </dgm:pt>
    <dgm:pt modelId="{476EE4E2-20CE-4D60-83BE-DF13B585EB44}" type="sibTrans" cxnId="{BA2DF083-87D5-4360-92BC-C89F1D67EA0D}">
      <dgm:prSet/>
      <dgm:spPr/>
      <dgm:t>
        <a:bodyPr/>
        <a:lstStyle/>
        <a:p>
          <a:endParaRPr lang="en-US"/>
        </a:p>
      </dgm:t>
    </dgm:pt>
    <dgm:pt modelId="{7060496C-D7B3-4255-ACA9-F5D125F09685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Using AI to attack PQC: the SALSA approach</a:t>
          </a:r>
        </a:p>
      </dgm:t>
    </dgm:pt>
    <dgm:pt modelId="{115173A7-4689-4501-B37A-EE4EC589C7D2}" type="parTrans" cxnId="{81F7C9D4-C9AC-4C00-AA19-59593FB0175B}">
      <dgm:prSet/>
      <dgm:spPr/>
      <dgm:t>
        <a:bodyPr/>
        <a:lstStyle/>
        <a:p>
          <a:endParaRPr lang="en-US"/>
        </a:p>
      </dgm:t>
    </dgm:pt>
    <dgm:pt modelId="{B756358F-6460-4AF0-9A7A-1C0247E269F3}" type="sibTrans" cxnId="{81F7C9D4-C9AC-4C00-AA19-59593FB0175B}">
      <dgm:prSet/>
      <dgm:spPr/>
      <dgm:t>
        <a:bodyPr/>
        <a:lstStyle/>
        <a:p>
          <a:endParaRPr lang="en-US"/>
        </a:p>
      </dgm:t>
    </dgm:pt>
    <dgm:pt modelId="{288E5FD6-4294-4DF0-9774-D954BD6133E3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Benchmarking efforts</a:t>
          </a:r>
        </a:p>
      </dgm:t>
    </dgm:pt>
    <dgm:pt modelId="{EE2D6F7B-A7F0-4354-BBD2-FCB3138F0A5F}" type="parTrans" cxnId="{614BB639-7A66-48D0-B5B1-A61142460639}">
      <dgm:prSet/>
      <dgm:spPr/>
      <dgm:t>
        <a:bodyPr/>
        <a:lstStyle/>
        <a:p>
          <a:endParaRPr lang="en-US"/>
        </a:p>
      </dgm:t>
    </dgm:pt>
    <dgm:pt modelId="{CCFDB9AC-4916-4D52-8B9B-9D3998964D03}" type="sibTrans" cxnId="{614BB639-7A66-48D0-B5B1-A61142460639}">
      <dgm:prSet/>
      <dgm:spPr/>
      <dgm:t>
        <a:bodyPr/>
        <a:lstStyle/>
        <a:p>
          <a:endParaRPr lang="en-US"/>
        </a:p>
      </dgm:t>
    </dgm:pt>
    <dgm:pt modelId="{52B30EF1-6722-614A-A1BF-7556290C2588}" type="pres">
      <dgm:prSet presAssocID="{6D980FC7-3E91-4DE6-8222-B19B5F2E00B7}" presName="vert0" presStyleCnt="0">
        <dgm:presLayoutVars>
          <dgm:dir/>
          <dgm:animOne val="branch"/>
          <dgm:animLvl val="lvl"/>
        </dgm:presLayoutVars>
      </dgm:prSet>
      <dgm:spPr/>
    </dgm:pt>
    <dgm:pt modelId="{8DC869FF-7E09-E545-8C4B-1C1045C15E58}" type="pres">
      <dgm:prSet presAssocID="{63880AFD-FBD4-4FD7-ABDD-E2A51A0D7D71}" presName="thickLine" presStyleLbl="alignNode1" presStyleIdx="0" presStyleCnt="5"/>
      <dgm:spPr/>
    </dgm:pt>
    <dgm:pt modelId="{B63BF441-722E-4D4A-BDEF-A9F5DBD71463}" type="pres">
      <dgm:prSet presAssocID="{63880AFD-FBD4-4FD7-ABDD-E2A51A0D7D71}" presName="horz1" presStyleCnt="0"/>
      <dgm:spPr/>
    </dgm:pt>
    <dgm:pt modelId="{66D256E8-4054-8F46-8574-4431940AAADB}" type="pres">
      <dgm:prSet presAssocID="{63880AFD-FBD4-4FD7-ABDD-E2A51A0D7D71}" presName="tx1" presStyleLbl="revTx" presStyleIdx="0" presStyleCnt="5"/>
      <dgm:spPr/>
    </dgm:pt>
    <dgm:pt modelId="{5BFF11D0-19FC-C64E-80D8-7C7BD4CB1B2F}" type="pres">
      <dgm:prSet presAssocID="{63880AFD-FBD4-4FD7-ABDD-E2A51A0D7D71}" presName="vert1" presStyleCnt="0"/>
      <dgm:spPr/>
    </dgm:pt>
    <dgm:pt modelId="{C114BF35-1E56-804D-8BEE-8E27ABA2D5AA}" type="pres">
      <dgm:prSet presAssocID="{05B21DE1-B465-47B4-91DC-1DE9BC71813D}" presName="thickLine" presStyleLbl="alignNode1" presStyleIdx="1" presStyleCnt="5"/>
      <dgm:spPr/>
    </dgm:pt>
    <dgm:pt modelId="{0D4C389E-67CD-8E42-A956-90582593F0C7}" type="pres">
      <dgm:prSet presAssocID="{05B21DE1-B465-47B4-91DC-1DE9BC71813D}" presName="horz1" presStyleCnt="0"/>
      <dgm:spPr/>
    </dgm:pt>
    <dgm:pt modelId="{FA8D29E3-3B94-5648-9F69-2560368C4B71}" type="pres">
      <dgm:prSet presAssocID="{05B21DE1-B465-47B4-91DC-1DE9BC71813D}" presName="tx1" presStyleLbl="revTx" presStyleIdx="1" presStyleCnt="5"/>
      <dgm:spPr/>
    </dgm:pt>
    <dgm:pt modelId="{4F8C9A96-964D-2843-B962-5B4E7BF03607}" type="pres">
      <dgm:prSet presAssocID="{05B21DE1-B465-47B4-91DC-1DE9BC71813D}" presName="vert1" presStyleCnt="0"/>
      <dgm:spPr/>
    </dgm:pt>
    <dgm:pt modelId="{9A2B372E-ADD1-A14F-A5F7-9832FBEA4694}" type="pres">
      <dgm:prSet presAssocID="{C9C39060-462F-4AA5-A286-A8C18C846F21}" presName="thickLine" presStyleLbl="alignNode1" presStyleIdx="2" presStyleCnt="5"/>
      <dgm:spPr/>
    </dgm:pt>
    <dgm:pt modelId="{25A80A88-4019-6644-836F-4ABE5B422470}" type="pres">
      <dgm:prSet presAssocID="{C9C39060-462F-4AA5-A286-A8C18C846F21}" presName="horz1" presStyleCnt="0"/>
      <dgm:spPr/>
    </dgm:pt>
    <dgm:pt modelId="{193DDE95-C8A4-DE4D-950E-97FF46DA72ED}" type="pres">
      <dgm:prSet presAssocID="{C9C39060-462F-4AA5-A286-A8C18C846F21}" presName="tx1" presStyleLbl="revTx" presStyleIdx="2" presStyleCnt="5"/>
      <dgm:spPr/>
    </dgm:pt>
    <dgm:pt modelId="{5BC7778A-F16D-574E-B70F-9B4E0664B63B}" type="pres">
      <dgm:prSet presAssocID="{C9C39060-462F-4AA5-A286-A8C18C846F21}" presName="vert1" presStyleCnt="0"/>
      <dgm:spPr/>
    </dgm:pt>
    <dgm:pt modelId="{3A484540-75CF-CC46-A8F6-3EF019D3C4E3}" type="pres">
      <dgm:prSet presAssocID="{7060496C-D7B3-4255-ACA9-F5D125F09685}" presName="thickLine" presStyleLbl="alignNode1" presStyleIdx="3" presStyleCnt="5"/>
      <dgm:spPr/>
    </dgm:pt>
    <dgm:pt modelId="{00BBD76E-6605-8249-90BA-A73CD2CD3AB8}" type="pres">
      <dgm:prSet presAssocID="{7060496C-D7B3-4255-ACA9-F5D125F09685}" presName="horz1" presStyleCnt="0"/>
      <dgm:spPr/>
    </dgm:pt>
    <dgm:pt modelId="{3CEB3AA2-8C5B-B54F-902D-67F1A6900A0C}" type="pres">
      <dgm:prSet presAssocID="{7060496C-D7B3-4255-ACA9-F5D125F09685}" presName="tx1" presStyleLbl="revTx" presStyleIdx="3" presStyleCnt="5"/>
      <dgm:spPr/>
    </dgm:pt>
    <dgm:pt modelId="{F4DF9C0D-987B-4D4A-9F02-B14C101A9A78}" type="pres">
      <dgm:prSet presAssocID="{7060496C-D7B3-4255-ACA9-F5D125F09685}" presName="vert1" presStyleCnt="0"/>
      <dgm:spPr/>
    </dgm:pt>
    <dgm:pt modelId="{CA36F530-375F-B242-9DD3-898E01B11CDD}" type="pres">
      <dgm:prSet presAssocID="{288E5FD6-4294-4DF0-9774-D954BD6133E3}" presName="thickLine" presStyleLbl="alignNode1" presStyleIdx="4" presStyleCnt="5"/>
      <dgm:spPr/>
    </dgm:pt>
    <dgm:pt modelId="{AB1A14CB-3E32-8349-AC3D-509A1AC80D9F}" type="pres">
      <dgm:prSet presAssocID="{288E5FD6-4294-4DF0-9774-D954BD6133E3}" presName="horz1" presStyleCnt="0"/>
      <dgm:spPr/>
    </dgm:pt>
    <dgm:pt modelId="{093C8B9A-4E78-9844-8C9F-01795733E512}" type="pres">
      <dgm:prSet presAssocID="{288E5FD6-4294-4DF0-9774-D954BD6133E3}" presName="tx1" presStyleLbl="revTx" presStyleIdx="4" presStyleCnt="5"/>
      <dgm:spPr/>
    </dgm:pt>
    <dgm:pt modelId="{87AA0AB8-0894-4C47-B6A9-CC880EAB5170}" type="pres">
      <dgm:prSet presAssocID="{288E5FD6-4294-4DF0-9774-D954BD6133E3}" presName="vert1" presStyleCnt="0"/>
      <dgm:spPr/>
    </dgm:pt>
  </dgm:ptLst>
  <dgm:cxnLst>
    <dgm:cxn modelId="{49AA3D01-1C91-F448-B359-6FB1939C200D}" type="presOf" srcId="{288E5FD6-4294-4DF0-9774-D954BD6133E3}" destId="{093C8B9A-4E78-9844-8C9F-01795733E512}" srcOrd="0" destOrd="0" presId="urn:microsoft.com/office/officeart/2008/layout/LinedList"/>
    <dgm:cxn modelId="{614BB639-7A66-48D0-B5B1-A61142460639}" srcId="{6D980FC7-3E91-4DE6-8222-B19B5F2E00B7}" destId="{288E5FD6-4294-4DF0-9774-D954BD6133E3}" srcOrd="4" destOrd="0" parTransId="{EE2D6F7B-A7F0-4354-BBD2-FCB3138F0A5F}" sibTransId="{CCFDB9AC-4916-4D52-8B9B-9D3998964D03}"/>
    <dgm:cxn modelId="{B4754C5C-D913-9741-BC13-EB3CF12A1D15}" type="presOf" srcId="{6D980FC7-3E91-4DE6-8222-B19B5F2E00B7}" destId="{52B30EF1-6722-614A-A1BF-7556290C2588}" srcOrd="0" destOrd="0" presId="urn:microsoft.com/office/officeart/2008/layout/LinedList"/>
    <dgm:cxn modelId="{BA2DF083-87D5-4360-92BC-C89F1D67EA0D}" srcId="{6D980FC7-3E91-4DE6-8222-B19B5F2E00B7}" destId="{C9C39060-462F-4AA5-A286-A8C18C846F21}" srcOrd="2" destOrd="0" parTransId="{7F8EDA08-5917-461A-AF8C-7996C714DEDA}" sibTransId="{476EE4E2-20CE-4D60-83BE-DF13B585EB44}"/>
    <dgm:cxn modelId="{70D7C98D-6D8A-485C-BE3B-4601DB70B381}" srcId="{6D980FC7-3E91-4DE6-8222-B19B5F2E00B7}" destId="{05B21DE1-B465-47B4-91DC-1DE9BC71813D}" srcOrd="1" destOrd="0" parTransId="{8022C3A3-F99C-432D-AA7D-1FEF392F36AB}" sibTransId="{95220093-7128-482A-991C-8D3262A195F4}"/>
    <dgm:cxn modelId="{64FFB29A-4772-524B-9263-CF031C556C08}" type="presOf" srcId="{7060496C-D7B3-4255-ACA9-F5D125F09685}" destId="{3CEB3AA2-8C5B-B54F-902D-67F1A6900A0C}" srcOrd="0" destOrd="0" presId="urn:microsoft.com/office/officeart/2008/layout/LinedList"/>
    <dgm:cxn modelId="{75EB06C6-4F75-4653-A24D-A50AA2021201}" srcId="{6D980FC7-3E91-4DE6-8222-B19B5F2E00B7}" destId="{63880AFD-FBD4-4FD7-ABDD-E2A51A0D7D71}" srcOrd="0" destOrd="0" parTransId="{F6C2D3FD-E631-41F2-BED6-5A3971E307A0}" sibTransId="{06A88B70-485E-4B61-92C5-C062F0460666}"/>
    <dgm:cxn modelId="{81F7C9D4-C9AC-4C00-AA19-59593FB0175B}" srcId="{6D980FC7-3E91-4DE6-8222-B19B5F2E00B7}" destId="{7060496C-D7B3-4255-ACA9-F5D125F09685}" srcOrd="3" destOrd="0" parTransId="{115173A7-4689-4501-B37A-EE4EC589C7D2}" sibTransId="{B756358F-6460-4AF0-9A7A-1C0247E269F3}"/>
    <dgm:cxn modelId="{0FB5C0E8-CBA6-BB4A-9D47-032EF4F0C29E}" type="presOf" srcId="{C9C39060-462F-4AA5-A286-A8C18C846F21}" destId="{193DDE95-C8A4-DE4D-950E-97FF46DA72ED}" srcOrd="0" destOrd="0" presId="urn:microsoft.com/office/officeart/2008/layout/LinedList"/>
    <dgm:cxn modelId="{10DA9FE9-7C3D-BD49-9343-75A1297C9C18}" type="presOf" srcId="{63880AFD-FBD4-4FD7-ABDD-E2A51A0D7D71}" destId="{66D256E8-4054-8F46-8574-4431940AAADB}" srcOrd="0" destOrd="0" presId="urn:microsoft.com/office/officeart/2008/layout/LinedList"/>
    <dgm:cxn modelId="{A82AB9F0-BA44-3148-B8D8-CB06DB987A92}" type="presOf" srcId="{05B21DE1-B465-47B4-91DC-1DE9BC71813D}" destId="{FA8D29E3-3B94-5648-9F69-2560368C4B71}" srcOrd="0" destOrd="0" presId="urn:microsoft.com/office/officeart/2008/layout/LinedList"/>
    <dgm:cxn modelId="{77AB5446-C415-EB45-B190-D753A9A7DC56}" type="presParOf" srcId="{52B30EF1-6722-614A-A1BF-7556290C2588}" destId="{8DC869FF-7E09-E545-8C4B-1C1045C15E58}" srcOrd="0" destOrd="0" presId="urn:microsoft.com/office/officeart/2008/layout/LinedList"/>
    <dgm:cxn modelId="{507B8DC6-B719-4446-8571-4C097A7B39EC}" type="presParOf" srcId="{52B30EF1-6722-614A-A1BF-7556290C2588}" destId="{B63BF441-722E-4D4A-BDEF-A9F5DBD71463}" srcOrd="1" destOrd="0" presId="urn:microsoft.com/office/officeart/2008/layout/LinedList"/>
    <dgm:cxn modelId="{7108D774-8DAE-E848-8166-075FE76D928F}" type="presParOf" srcId="{B63BF441-722E-4D4A-BDEF-A9F5DBD71463}" destId="{66D256E8-4054-8F46-8574-4431940AAADB}" srcOrd="0" destOrd="0" presId="urn:microsoft.com/office/officeart/2008/layout/LinedList"/>
    <dgm:cxn modelId="{FC6DA2B6-864B-B443-BBF6-831B5AD2479F}" type="presParOf" srcId="{B63BF441-722E-4D4A-BDEF-A9F5DBD71463}" destId="{5BFF11D0-19FC-C64E-80D8-7C7BD4CB1B2F}" srcOrd="1" destOrd="0" presId="urn:microsoft.com/office/officeart/2008/layout/LinedList"/>
    <dgm:cxn modelId="{6A639D64-9517-8447-B702-10A827F075E7}" type="presParOf" srcId="{52B30EF1-6722-614A-A1BF-7556290C2588}" destId="{C114BF35-1E56-804D-8BEE-8E27ABA2D5AA}" srcOrd="2" destOrd="0" presId="urn:microsoft.com/office/officeart/2008/layout/LinedList"/>
    <dgm:cxn modelId="{25F8F731-8E1D-204A-B7E7-929DF4FCB456}" type="presParOf" srcId="{52B30EF1-6722-614A-A1BF-7556290C2588}" destId="{0D4C389E-67CD-8E42-A956-90582593F0C7}" srcOrd="3" destOrd="0" presId="urn:microsoft.com/office/officeart/2008/layout/LinedList"/>
    <dgm:cxn modelId="{E2547A7B-286C-0246-B9E3-C6FC35A04B5A}" type="presParOf" srcId="{0D4C389E-67CD-8E42-A956-90582593F0C7}" destId="{FA8D29E3-3B94-5648-9F69-2560368C4B71}" srcOrd="0" destOrd="0" presId="urn:microsoft.com/office/officeart/2008/layout/LinedList"/>
    <dgm:cxn modelId="{BC91F4C3-513A-F64B-8C7E-D616A0579024}" type="presParOf" srcId="{0D4C389E-67CD-8E42-A956-90582593F0C7}" destId="{4F8C9A96-964D-2843-B962-5B4E7BF03607}" srcOrd="1" destOrd="0" presId="urn:microsoft.com/office/officeart/2008/layout/LinedList"/>
    <dgm:cxn modelId="{3F5B37A7-8DB4-3548-A676-6C03D765F96D}" type="presParOf" srcId="{52B30EF1-6722-614A-A1BF-7556290C2588}" destId="{9A2B372E-ADD1-A14F-A5F7-9832FBEA4694}" srcOrd="4" destOrd="0" presId="urn:microsoft.com/office/officeart/2008/layout/LinedList"/>
    <dgm:cxn modelId="{0418F138-0C50-F147-83E2-5CADFD007260}" type="presParOf" srcId="{52B30EF1-6722-614A-A1BF-7556290C2588}" destId="{25A80A88-4019-6644-836F-4ABE5B422470}" srcOrd="5" destOrd="0" presId="urn:microsoft.com/office/officeart/2008/layout/LinedList"/>
    <dgm:cxn modelId="{87D20C4C-E3BF-4040-AC41-33101D1CFB1F}" type="presParOf" srcId="{25A80A88-4019-6644-836F-4ABE5B422470}" destId="{193DDE95-C8A4-DE4D-950E-97FF46DA72ED}" srcOrd="0" destOrd="0" presId="urn:microsoft.com/office/officeart/2008/layout/LinedList"/>
    <dgm:cxn modelId="{72ED7115-D172-224A-ADA5-C69073151F4F}" type="presParOf" srcId="{25A80A88-4019-6644-836F-4ABE5B422470}" destId="{5BC7778A-F16D-574E-B70F-9B4E0664B63B}" srcOrd="1" destOrd="0" presId="urn:microsoft.com/office/officeart/2008/layout/LinedList"/>
    <dgm:cxn modelId="{D26D637B-8382-0047-B53D-82DC18DA8289}" type="presParOf" srcId="{52B30EF1-6722-614A-A1BF-7556290C2588}" destId="{3A484540-75CF-CC46-A8F6-3EF019D3C4E3}" srcOrd="6" destOrd="0" presId="urn:microsoft.com/office/officeart/2008/layout/LinedList"/>
    <dgm:cxn modelId="{8D91AF16-CE17-B446-A11C-6DFE6DD27DDD}" type="presParOf" srcId="{52B30EF1-6722-614A-A1BF-7556290C2588}" destId="{00BBD76E-6605-8249-90BA-A73CD2CD3AB8}" srcOrd="7" destOrd="0" presId="urn:microsoft.com/office/officeart/2008/layout/LinedList"/>
    <dgm:cxn modelId="{3622F8A8-5913-9E4C-9319-5A75B4A53B51}" type="presParOf" srcId="{00BBD76E-6605-8249-90BA-A73CD2CD3AB8}" destId="{3CEB3AA2-8C5B-B54F-902D-67F1A6900A0C}" srcOrd="0" destOrd="0" presId="urn:microsoft.com/office/officeart/2008/layout/LinedList"/>
    <dgm:cxn modelId="{B22D4CDB-E2B8-8149-BF43-3A2BBB6E52DA}" type="presParOf" srcId="{00BBD76E-6605-8249-90BA-A73CD2CD3AB8}" destId="{F4DF9C0D-987B-4D4A-9F02-B14C101A9A78}" srcOrd="1" destOrd="0" presId="urn:microsoft.com/office/officeart/2008/layout/LinedList"/>
    <dgm:cxn modelId="{428357E8-F892-B246-8ABC-842DF37BE3A6}" type="presParOf" srcId="{52B30EF1-6722-614A-A1BF-7556290C2588}" destId="{CA36F530-375F-B242-9DD3-898E01B11CDD}" srcOrd="8" destOrd="0" presId="urn:microsoft.com/office/officeart/2008/layout/LinedList"/>
    <dgm:cxn modelId="{65FBFC53-A4AA-D142-9536-DAAF8133379A}" type="presParOf" srcId="{52B30EF1-6722-614A-A1BF-7556290C2588}" destId="{AB1A14CB-3E32-8349-AC3D-509A1AC80D9F}" srcOrd="9" destOrd="0" presId="urn:microsoft.com/office/officeart/2008/layout/LinedList"/>
    <dgm:cxn modelId="{C02304DA-1F94-8743-B0A5-A4D8280DA654}" type="presParOf" srcId="{AB1A14CB-3E32-8349-AC3D-509A1AC80D9F}" destId="{093C8B9A-4E78-9844-8C9F-01795733E512}" srcOrd="0" destOrd="0" presId="urn:microsoft.com/office/officeart/2008/layout/LinedList"/>
    <dgm:cxn modelId="{497D0050-BC2C-FF44-A9E9-83AB47FF22D8}" type="presParOf" srcId="{AB1A14CB-3E32-8349-AC3D-509A1AC80D9F}" destId="{87AA0AB8-0894-4C47-B6A9-CC880EAB51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69FF-7E09-E545-8C4B-1C1045C15E5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56E8-4054-8F46-8574-4431940AAAD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7030A0"/>
              </a:solidFill>
            </a:rPr>
            <a:t>What is Post-quantum cryptography (PQC)?</a:t>
          </a:r>
        </a:p>
      </dsp:txBody>
      <dsp:txXfrm>
        <a:off x="0" y="675"/>
        <a:ext cx="6900512" cy="1106957"/>
      </dsp:txXfrm>
    </dsp:sp>
    <dsp:sp modelId="{C114BF35-1E56-804D-8BEE-8E27ABA2D5A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D29E3-3B94-5648-9F69-2560368C4B7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0070C0"/>
              </a:solidFill>
            </a:rPr>
            <a:t>Lattice-based cryptography (LWE)</a:t>
          </a:r>
        </a:p>
      </dsp:txBody>
      <dsp:txXfrm>
        <a:off x="0" y="1107633"/>
        <a:ext cx="6900512" cy="1106957"/>
      </dsp:txXfrm>
    </dsp:sp>
    <dsp:sp modelId="{9A2B372E-ADD1-A14F-A5F7-9832FBEA469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DDE95-C8A4-DE4D-950E-97FF46DA72ED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1"/>
              </a:solidFill>
            </a:rPr>
            <a:t>Machine Learning (AI) template—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1"/>
              </a:solidFill>
            </a:rPr>
            <a:t>how does it work?</a:t>
          </a:r>
        </a:p>
      </dsp:txBody>
      <dsp:txXfrm>
        <a:off x="0" y="2214591"/>
        <a:ext cx="6900512" cy="1106957"/>
      </dsp:txXfrm>
    </dsp:sp>
    <dsp:sp modelId="{3A484540-75CF-CC46-A8F6-3EF019D3C4E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B3AA2-8C5B-B54F-902D-67F1A6900A0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/>
              </a:solidFill>
            </a:rPr>
            <a:t>Using AI to attack PQC: the SALSA approach</a:t>
          </a:r>
        </a:p>
      </dsp:txBody>
      <dsp:txXfrm>
        <a:off x="0" y="3321549"/>
        <a:ext cx="6900512" cy="1106957"/>
      </dsp:txXfrm>
    </dsp:sp>
    <dsp:sp modelId="{CA36F530-375F-B242-9DD3-898E01B11CD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C8B9A-4E78-9844-8C9F-01795733E51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</a:rPr>
            <a:t>Benchmarking efforts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30E1-44F2-1247-BCA0-5BA3D6A3B815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533AF-82B1-DD44-BB71-73C40133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689-1165-6C42-9208-E7C6FE534A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3666B-5FF5-4167-A777-1571F7759D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76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689-1165-6C42-9208-E7C6FE534A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533AF-82B1-DD44-BB71-73C40133FB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1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533AF-82B1-DD44-BB71-73C40133FB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533AF-82B1-DD44-BB71-73C40133FB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0948-8360-D746-84B8-5A2EF5B5249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D38D-CE28-B24D-998B-B14671E7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Light" panose="020B0302020104020203" pitchFamily="34" charset="-79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research/LWE-benchmark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7.emf"/><Relationship Id="rId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D625-29EA-DD5E-6100-49C6BA6E6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100" y="1108540"/>
            <a:ext cx="10122899" cy="1679816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7030A0"/>
                </a:solidFill>
                <a:effectLst/>
                <a:latin typeface="Gill Sans MT" panose="020B0502020104020203" pitchFamily="34" charset="77"/>
              </a:rPr>
              <a:t>Cryptography in the "Post-AI" Era:</a:t>
            </a:r>
            <a:br>
              <a:rPr lang="en-US" sz="2800" b="1" dirty="0">
                <a:solidFill>
                  <a:srgbClr val="7030A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br>
              <a:rPr lang="en-US" sz="2800" b="1" dirty="0">
                <a:solidFill>
                  <a:srgbClr val="7030A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sz="2800" b="1" dirty="0">
                <a:solidFill>
                  <a:srgbClr val="7030A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Machine Learning attacks on Post-Quantum Cryptosystems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500C4-BDDA-90A5-E6D9-F38E7FC3B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55" y="3744842"/>
            <a:ext cx="11962945" cy="2387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Kristin Lauter</a:t>
            </a:r>
          </a:p>
          <a:p>
            <a:r>
              <a:rPr lang="en-US" dirty="0">
                <a:solidFill>
                  <a:srgbClr val="7030A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Senior Director,  FAIR Labs North America</a:t>
            </a:r>
          </a:p>
          <a:p>
            <a:r>
              <a:rPr lang="en-US" dirty="0">
                <a:solidFill>
                  <a:srgbClr val="7030A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Meta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Joint work with*: Francois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Charton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Mingjie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Chen,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Evrard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Garcelon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, Cathy Li, Mohamed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Malhou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, Nik Nolte,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Eshika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Saxena, Jana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Sotakova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, Sam Stevens, Ellie Thieu, Emily Wenger, </a:t>
            </a:r>
            <a:r>
              <a:rPr lang="en-US" dirty="0" err="1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Zeyuan</a:t>
            </a:r>
            <a:r>
              <a:rPr lang="en-US" dirty="0">
                <a:solidFill>
                  <a:srgbClr val="0070C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Allen-Zhu</a:t>
            </a:r>
            <a:endParaRPr lang="en-US" baseline="30000" dirty="0">
              <a:solidFill>
                <a:srgbClr val="0070C0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0BA35-68BE-7C66-8D0C-585BDCE10F96}"/>
              </a:ext>
            </a:extLst>
          </p:cNvPr>
          <p:cNvSpPr txBox="1"/>
          <p:nvPr/>
        </p:nvSpPr>
        <p:spPr>
          <a:xfrm>
            <a:off x="127455" y="6359346"/>
            <a:ext cx="549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*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combined author list from all papers, listed alphabetically</a:t>
            </a:r>
            <a:endParaRPr lang="en-US" baseline="30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149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2250-8ABE-03F3-D1FF-C2FDA5AC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LWE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5F72-8C34-A3BC-BA70-62B7EC5F8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Hardness of LWE depends on selection of parameters: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n = dimension of lattice (e.g. n=256, 512, 1024)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q = modulus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e = error vector, sampled from Gaussian with std deviation </a:t>
            </a:r>
            <a:r>
              <a:rPr lang="en-US" dirty="0" err="1">
                <a:solidFill>
                  <a:srgbClr val="7030A0"/>
                </a:solidFill>
              </a:rPr>
              <a:t>σ</a:t>
            </a:r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s = secret vector, sampled from secret distribution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h = Hamming weight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m = # samples (a, b = </a:t>
            </a:r>
            <a:r>
              <a:rPr lang="en-US" dirty="0" err="1">
                <a:solidFill>
                  <a:srgbClr val="7030A0"/>
                </a:solidFill>
              </a:rPr>
              <a:t>a.s+e</a:t>
            </a:r>
            <a:r>
              <a:rPr lang="en-US" dirty="0">
                <a:solidFill>
                  <a:srgbClr val="7030A0"/>
                </a:solidFill>
              </a:rPr>
              <a:t>) attacker has access to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Examples where LWE is not hard: </a:t>
            </a:r>
            <a:r>
              <a:rPr lang="en-US" dirty="0"/>
              <a:t>q is too large compared to n.</a:t>
            </a:r>
          </a:p>
          <a:p>
            <a:pPr marL="0" indent="0">
              <a:buNone/>
            </a:pPr>
            <a:r>
              <a:rPr lang="en-US" dirty="0"/>
              <a:t> LLL polynomial time (O~(n</a:t>
            </a:r>
            <a:r>
              <a:rPr lang="en-US" baseline="30000" dirty="0"/>
              <a:t>4</a:t>
            </a:r>
            <a:r>
              <a:rPr lang="en-US" dirty="0"/>
              <a:t>)) algorithm finds s.</a:t>
            </a:r>
          </a:p>
        </p:txBody>
      </p:sp>
    </p:spTree>
    <p:extLst>
      <p:ext uri="{BB962C8B-B14F-4D97-AF65-F5344CB8AC3E}">
        <p14:creationId xmlns:p14="http://schemas.microsoft.com/office/powerpoint/2010/main" val="87920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3C12-1EC5-7C50-4B7C-DEDE4997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Examples of LWE in practice: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C4B0-A943-943C-C505-B925B5CC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65873" cy="48867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NIST 2022 PQC standard:</a:t>
            </a:r>
          </a:p>
          <a:p>
            <a:endParaRPr lang="en-US" dirty="0"/>
          </a:p>
          <a:p>
            <a:pPr lvl="1"/>
            <a:r>
              <a:rPr lang="en-US" dirty="0" err="1"/>
              <a:t>Kyber</a:t>
            </a:r>
            <a:r>
              <a:rPr lang="en-US" dirty="0"/>
              <a:t> 512, 768.  RLWE with module structure, n=256, k = 2,3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Log q =12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Binomial secret distribution (for k=2,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-2,-1,0,1, or 2)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Small secret, but not sparse (e.g. ~37% zero bits)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01F-BC91-92FA-E171-489D2609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8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Homomorphic Encryption Standard 	(</a:t>
            </a:r>
            <a:r>
              <a:rPr lang="en-US" b="1" dirty="0" err="1">
                <a:solidFill>
                  <a:srgbClr val="7030A0"/>
                </a:solidFill>
              </a:rPr>
              <a:t>HomomorphicEncryption.org</a:t>
            </a:r>
            <a:r>
              <a:rPr lang="en-US" b="1" dirty="0">
                <a:solidFill>
                  <a:srgbClr val="7030A0"/>
                </a:solidFill>
              </a:rPr>
              <a:t> 2018)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4E37-AEA9-1CE4-1E59-A4350D88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933"/>
            <a:ext cx="10515600" cy="418994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Large dimension, n=1024, 2048, ... 2^{15}, 2^{16}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Log q &lt; 30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Binary, ternary, Gaussian, random secret distributions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Small error, </a:t>
            </a:r>
            <a:r>
              <a:rPr lang="en-US" dirty="0" err="1"/>
              <a:t>σ</a:t>
            </a:r>
            <a:r>
              <a:rPr lang="en-US" dirty="0"/>
              <a:t> ~ 3.2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small secret distributions are standardized</a:t>
            </a:r>
          </a:p>
          <a:p>
            <a:pPr lvl="1"/>
            <a:r>
              <a:rPr lang="en-US" dirty="0"/>
              <a:t>Sparse secrets </a:t>
            </a:r>
            <a:r>
              <a:rPr lang="en-US" i="1" dirty="0"/>
              <a:t>not</a:t>
            </a:r>
            <a:r>
              <a:rPr lang="en-US" dirty="0"/>
              <a:t> in standard, but used in practice (h=64)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6642-B273-DFD0-6FD9-AEB0296A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Classical attacks on LWE</a:t>
            </a:r>
            <a:r>
              <a:rPr lang="en-US" sz="2400" b="1" dirty="0">
                <a:solidFill>
                  <a:srgbClr val="7030A0"/>
                </a:solidFill>
              </a:rPr>
              <a:t>…(we will come back to this)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C08F7-F18A-9D8F-ED19-8416AB08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901535"/>
            <a:ext cx="10515600" cy="4301837"/>
          </a:xfrm>
        </p:spPr>
        <p:txBody>
          <a:bodyPr/>
          <a:lstStyle/>
          <a:p>
            <a:r>
              <a:rPr lang="en-US" dirty="0"/>
              <a:t>Standards set by estimating classical lattice reduction attacks</a:t>
            </a:r>
          </a:p>
          <a:p>
            <a:pPr lvl="1"/>
            <a:r>
              <a:rPr lang="en-US" dirty="0"/>
              <a:t>LLL, BKZ, </a:t>
            </a:r>
            <a:r>
              <a:rPr lang="en-US" dirty="0" err="1"/>
              <a:t>fplll</a:t>
            </a:r>
            <a:r>
              <a:rPr lang="en-US" dirty="0"/>
              <a:t>, BZK 2.0, … [LLL, </a:t>
            </a:r>
            <a:r>
              <a:rPr lang="en-US" dirty="0" err="1"/>
              <a:t>Schnorr</a:t>
            </a:r>
            <a:r>
              <a:rPr lang="en-US" dirty="0"/>
              <a:t>, </a:t>
            </a:r>
            <a:r>
              <a:rPr lang="en-US" dirty="0" err="1"/>
              <a:t>Stehle</a:t>
            </a:r>
            <a:r>
              <a:rPr lang="en-US" dirty="0"/>
              <a:t>, Chen-Nguyen, …] </a:t>
            </a:r>
          </a:p>
          <a:p>
            <a:pPr lvl="1"/>
            <a:r>
              <a:rPr lang="en-US" dirty="0"/>
              <a:t>Using LWE Estimator [Albrecht-Player-Scott 2015 ++]</a:t>
            </a:r>
          </a:p>
          <a:p>
            <a:pPr lvl="1"/>
            <a:endParaRPr lang="en-US" dirty="0"/>
          </a:p>
          <a:p>
            <a:r>
              <a:rPr lang="en-US" dirty="0"/>
              <a:t>Concrete secret-recovery attacks: </a:t>
            </a:r>
            <a:r>
              <a:rPr lang="en-US" dirty="0" err="1"/>
              <a:t>uSVP</a:t>
            </a:r>
            <a:r>
              <a:rPr lang="en-US" dirty="0"/>
              <a:t>, decoding, dual </a:t>
            </a:r>
          </a:p>
          <a:p>
            <a:pPr lvl="1"/>
            <a:r>
              <a:rPr lang="en-US" dirty="0"/>
              <a:t>All work by using lattice reduction to find </a:t>
            </a:r>
            <a:r>
              <a:rPr lang="en-US" i="1" dirty="0">
                <a:solidFill>
                  <a:srgbClr val="FF0000"/>
                </a:solidFill>
              </a:rPr>
              <a:t>the shortest vector </a:t>
            </a:r>
            <a:r>
              <a:rPr lang="en-US" dirty="0"/>
              <a:t>or a </a:t>
            </a:r>
            <a:r>
              <a:rPr lang="en-US" dirty="0">
                <a:solidFill>
                  <a:srgbClr val="FF0000"/>
                </a:solidFill>
              </a:rPr>
              <a:t>“short enough” vector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BKZ improves LLL, increases </a:t>
            </a:r>
            <a:r>
              <a:rPr lang="en-US" i="1" dirty="0" err="1"/>
              <a:t>blocksize</a:t>
            </a:r>
            <a:r>
              <a:rPr lang="en-US" dirty="0"/>
              <a:t>, but exponential in </a:t>
            </a:r>
            <a:r>
              <a:rPr lang="en-US" i="1" dirty="0" err="1"/>
              <a:t>blocksize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51BA-DF49-2DDB-1DE9-583BB46A1A3A}"/>
              </a:ext>
            </a:extLst>
          </p:cNvPr>
          <p:cNvSpPr txBox="1"/>
          <p:nvPr/>
        </p:nvSpPr>
        <p:spPr>
          <a:xfrm>
            <a:off x="4634345" y="5953992"/>
            <a:ext cx="5619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Could we use a different attack paradigm?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8182-D448-147F-D31A-9B620987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331560"/>
            <a:ext cx="1191985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Lattice cryptography: a PQC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47DA9-25F5-DBCA-9845-80A633382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6669"/>
                <a:ext cx="11000966" cy="45448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Lattice cryptography </a:t>
                </a: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schemes are believed to</a:t>
                </a:r>
                <a:b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be quantum and classically secure. </a:t>
                </a:r>
                <a:b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Lattice schemes rely on the </a:t>
                </a:r>
                <a:r>
                  <a:rPr lang="en-US" b="1" u="sng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Learning With Errors (LWE</a:t>
                </a:r>
                <a:r>
                  <a:rPr lang="en-US" b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) [Regev 04] </a:t>
                </a: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hardness assumption</a:t>
                </a:r>
                <a:r>
                  <a:rPr lang="en-US" b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𝑏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𝑒</m:t>
                    </m:r>
                  </m:oMath>
                </a14:m>
                <a:r>
                  <a:rPr lang="en-US" b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𝑞</m:t>
                    </m:r>
                  </m:oMath>
                </a14:m>
                <a:r>
                  <a:rPr lang="en-US" b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Classical attacks use lattice reduction (e.g. LLL, BKZ)</a:t>
                </a:r>
              </a:p>
              <a:p>
                <a:pPr marL="0" indent="0">
                  <a:buNone/>
                </a:pP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47DA9-25F5-DBCA-9845-80A633382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6669"/>
                <a:ext cx="11000966" cy="4544805"/>
              </a:xfrm>
              <a:blipFill>
                <a:blip r:embed="rId3"/>
                <a:stretch>
                  <a:fillRect l="-1038" t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28C6-79ED-7F5A-0772-39A25EB6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9592F-903F-1107-DB2B-1BDAD083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816" y="1747063"/>
            <a:ext cx="3986350" cy="102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9B075-499D-B669-6B70-370D2C1C597A}"/>
              </a:ext>
            </a:extLst>
          </p:cNvPr>
          <p:cNvSpPr txBox="1"/>
          <p:nvPr/>
        </p:nvSpPr>
        <p:spPr>
          <a:xfrm>
            <a:off x="4291445" y="5600700"/>
            <a:ext cx="7062355" cy="55399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ill Sans" panose="020B0502020104020203" pitchFamily="34" charset="-79"/>
                <a:cs typeface="Gill Sans" panose="020B0502020104020203" pitchFamily="34" charset="-79"/>
              </a:rPr>
              <a:t>Could we use a different attack paradigm? </a:t>
            </a:r>
          </a:p>
        </p:txBody>
      </p:sp>
    </p:spTree>
    <p:extLst>
      <p:ext uri="{BB962C8B-B14F-4D97-AF65-F5344CB8AC3E}">
        <p14:creationId xmlns:p14="http://schemas.microsoft.com/office/powerpoint/2010/main" val="12219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3D27-A545-EFEF-9C59-1491672D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Machine Learning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CE837-8C4F-31CC-C8C3-9AD8A22F5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			As a tool for cryptanalysis</a:t>
            </a:r>
          </a:p>
        </p:txBody>
      </p:sp>
    </p:spTree>
    <p:extLst>
      <p:ext uri="{BB962C8B-B14F-4D97-AF65-F5344CB8AC3E}">
        <p14:creationId xmlns:p14="http://schemas.microsoft.com/office/powerpoint/2010/main" val="95116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12090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Machine Learning for Predictive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28801"/>
            <a:ext cx="1087120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Supervised Learning</a:t>
            </a:r>
          </a:p>
          <a:p>
            <a:pPr marL="533387" lvl="1" indent="0">
              <a:buNone/>
            </a:pPr>
            <a:endParaRPr lang="en-US" dirty="0"/>
          </a:p>
          <a:p>
            <a:pPr marL="533387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Training: </a:t>
            </a:r>
            <a:r>
              <a:rPr lang="en-US" dirty="0"/>
              <a:t>derive a function (a model) from labeled training data</a:t>
            </a:r>
          </a:p>
          <a:p>
            <a:pPr marL="533387" lvl="1" indent="0">
              <a:buNone/>
            </a:pPr>
            <a:endParaRPr lang="en-US" dirty="0"/>
          </a:p>
          <a:p>
            <a:pPr marL="533387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Prediction: </a:t>
            </a:r>
            <a:r>
              <a:rPr lang="en-US" dirty="0"/>
              <a:t>use the “learned” function (model) to make predictions on new data</a:t>
            </a:r>
          </a:p>
          <a:p>
            <a:pPr marL="533387" lvl="1" indent="0">
              <a:buNone/>
            </a:pPr>
            <a:endParaRPr lang="en-US" dirty="0"/>
          </a:p>
          <a:p>
            <a:pPr marL="76187" indent="0">
              <a:buNone/>
            </a:pPr>
            <a:r>
              <a:rPr lang="en-US" dirty="0"/>
              <a:t>Training data is represented as vectors.</a:t>
            </a:r>
          </a:p>
          <a:p>
            <a:pPr marL="533387" lvl="1" indent="0">
              <a:buNone/>
            </a:pPr>
            <a:endParaRPr lang="en-US" dirty="0"/>
          </a:p>
          <a:p>
            <a:pPr marL="533387" lvl="1" indent="0">
              <a:buNone/>
            </a:pPr>
            <a:r>
              <a:rPr lang="en-US" dirty="0"/>
              <a:t>Real-world information is “encoded” as a vector:</a:t>
            </a:r>
          </a:p>
          <a:p>
            <a:pPr marL="819137" lvl="1" indent="-285750"/>
            <a:r>
              <a:rPr lang="en-US" dirty="0"/>
              <a:t>Personal profiles with 200 characteristics</a:t>
            </a:r>
          </a:p>
          <a:p>
            <a:pPr marL="819137" lvl="1" indent="-285750"/>
            <a:r>
              <a:rPr lang="en-US" dirty="0"/>
              <a:t>History of movie preferences</a:t>
            </a:r>
          </a:p>
          <a:p>
            <a:pPr marL="819137" lvl="1" indent="-285750"/>
            <a:r>
              <a:rPr lang="en-US" dirty="0"/>
              <a:t>History of credit card purchases</a:t>
            </a:r>
          </a:p>
          <a:p>
            <a:pPr marL="819137" lvl="1" indent="-285750"/>
            <a:r>
              <a:rPr lang="en-US" dirty="0"/>
              <a:t>Genomic sequences as SNPs</a:t>
            </a:r>
          </a:p>
          <a:p>
            <a:pPr marL="819137" lvl="1" indent="-285750"/>
            <a:endParaRPr lang="en-US" dirty="0"/>
          </a:p>
          <a:p>
            <a:pPr marL="533387" lvl="1" indent="0">
              <a:buNone/>
            </a:pPr>
            <a:endParaRPr lang="en-US" dirty="0"/>
          </a:p>
          <a:p>
            <a:pPr marL="5333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33FF"/>
                </a:solidFill>
              </a:rPr>
              <a:t>Predictions on Medical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261" y="1524001"/>
            <a:ext cx="122301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524001"/>
            <a:ext cx="122682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0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33FF"/>
                </a:solidFill>
              </a:rPr>
              <a:t>Linear Means Classifier (binary)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training data into (two) classes according to their label</a:t>
            </a:r>
          </a:p>
          <a:p>
            <a:r>
              <a:rPr lang="en-US" dirty="0"/>
              <a:t>Compute mean vectors for each class</a:t>
            </a:r>
          </a:p>
          <a:p>
            <a:r>
              <a:rPr lang="en-US" dirty="0"/>
              <a:t>Compute difference between means</a:t>
            </a:r>
          </a:p>
          <a:p>
            <a:r>
              <a:rPr lang="en-US" dirty="0"/>
              <a:t>Compute the midpoint</a:t>
            </a:r>
          </a:p>
          <a:p>
            <a:r>
              <a:rPr lang="en-US" dirty="0"/>
              <a:t>Define a </a:t>
            </a:r>
            <a:r>
              <a:rPr lang="en-US" dirty="0" err="1"/>
              <a:t>hyperplane</a:t>
            </a:r>
            <a:r>
              <a:rPr lang="en-US" dirty="0"/>
              <a:t> between the means,  separating the two classes</a:t>
            </a:r>
          </a:p>
        </p:txBody>
      </p:sp>
    </p:spTree>
    <p:extLst>
      <p:ext uri="{BB962C8B-B14F-4D97-AF65-F5344CB8AC3E}">
        <p14:creationId xmlns:p14="http://schemas.microsoft.com/office/powerpoint/2010/main" val="284241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33FF"/>
                </a:solidFill>
              </a:rPr>
              <a:t>Binary classification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klauterhome\AppData\Local\Microsoft\Windows\Temporary Internet Files\Content.Outlook\X3CT5QRZ\FDA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1"/>
            <a:ext cx="711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5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41AF-9FD4-6D75-1B80-12CD393C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9B56-A301-9593-3D65-03B1B4C6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science of keeping secrets, protecting privacy, authenticating…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use cryptography when</a:t>
            </a:r>
          </a:p>
          <a:p>
            <a:r>
              <a:rPr lang="en-US" dirty="0"/>
              <a:t>For secure browser sessions…</a:t>
            </a:r>
          </a:p>
          <a:p>
            <a:r>
              <a:rPr lang="en-US" dirty="0"/>
              <a:t>For encrypted messaging on </a:t>
            </a:r>
            <a:r>
              <a:rPr lang="en-US" dirty="0" err="1"/>
              <a:t>What’sApp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8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9CE1-13C4-B43B-250F-5343B33B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0674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Machine Learning (ML)/Artificial Intelligence(AI)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F735-B3A7-B3DC-2D27-5B134330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4" y="1432560"/>
            <a:ext cx="11214885" cy="5250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Strategy (for supervised learning): </a:t>
            </a: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Given a set of labelled data (binary labels)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 a “model” which is a decision boundary (like a hyperplane). </a:t>
            </a:r>
          </a:p>
          <a:p>
            <a:r>
              <a:rPr lang="en-US" dirty="0"/>
              <a:t>Define a “loss function” such as </a:t>
            </a:r>
            <a:r>
              <a:rPr lang="en-US" i="1" dirty="0"/>
              <a:t>least squares distance </a:t>
            </a:r>
            <a:r>
              <a:rPr lang="en-US" dirty="0"/>
              <a:t>(sum of distances to the boundary)</a:t>
            </a:r>
          </a:p>
          <a:p>
            <a:r>
              <a:rPr lang="en-US" dirty="0"/>
              <a:t>Step by step, proceed to “minimize” the loss function, for example through Stochastic Gradient Descent (Multivariable calculus!)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Models:</a:t>
            </a:r>
          </a:p>
          <a:p>
            <a:r>
              <a:rPr lang="en-US" dirty="0"/>
              <a:t>Linear regression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Deep Neural Nets</a:t>
            </a:r>
          </a:p>
          <a:p>
            <a:r>
              <a:rPr lang="en-US" dirty="0"/>
              <a:t>Transformers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8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AB9F-42A5-1717-38E1-C5D2A73C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Use Machine Learning (ML) to attack LWE?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45BA-0E1B-536E-646B-45FDC7DB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9525"/>
            <a:ext cx="10515600" cy="2876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Gill Sans" panose="020B0502020104020203" pitchFamily="34" charset="-79"/>
                <a:cs typeface="Gill Sans" panose="020B0502020104020203" pitchFamily="34" charset="-79"/>
              </a:rPr>
              <a:t>Key attack intuitions</a:t>
            </a:r>
          </a:p>
          <a:p>
            <a:pPr marL="514350" indent="-514350">
              <a:buAutoNum type="arabicPeriod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LWE assumes learning from noisy data is hard; 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		</a:t>
            </a:r>
            <a:r>
              <a:rPr lang="en-US" i="1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but ML models are good at learning from noisy data!</a:t>
            </a:r>
          </a:p>
          <a:p>
            <a:pPr marL="514350" indent="-514350">
              <a:buAutoNum type="arabicPeriod" startAt="2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LWE is like linear regression </a:t>
            </a:r>
            <a:r>
              <a:rPr lang="en-US" i="1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but modulo q!</a:t>
            </a:r>
            <a:endParaRPr lang="en-US" i="1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514350" indent="-514350">
              <a:buAutoNum type="arabicPeriod" startAt="2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ML models can do other math, </a:t>
            </a:r>
            <a:r>
              <a:rPr lang="en-US" i="1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but not good at modular arithmetic!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8949-83E8-6334-60D1-23EE8F77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21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5EDC3-1DF8-50F6-71A6-737FFD5D74EC}"/>
              </a:ext>
            </a:extLst>
          </p:cNvPr>
          <p:cNvGrpSpPr/>
          <p:nvPr/>
        </p:nvGrpSpPr>
        <p:grpSpPr>
          <a:xfrm>
            <a:off x="294400" y="1635263"/>
            <a:ext cx="5753701" cy="1510757"/>
            <a:chOff x="294400" y="1635263"/>
            <a:chExt cx="5753701" cy="15107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3DB0CA-F265-8F0C-2DB2-B3E9655ADB99}"/>
                </a:ext>
              </a:extLst>
            </p:cNvPr>
            <p:cNvSpPr/>
            <p:nvPr/>
          </p:nvSpPr>
          <p:spPr>
            <a:xfrm>
              <a:off x="294400" y="1635263"/>
              <a:ext cx="5753701" cy="15107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365EA3-CA5B-D1FD-C4C3-16D6B6992548}"/>
                </a:ext>
              </a:extLst>
            </p:cNvPr>
            <p:cNvSpPr txBox="1"/>
            <p:nvPr/>
          </p:nvSpPr>
          <p:spPr>
            <a:xfrm>
              <a:off x="891686" y="1766182"/>
              <a:ext cx="4243723" cy="578882"/>
            </a:xfrm>
            <a:prstGeom prst="round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>
                  <a:solidFill>
                    <a:sysClr val="windowText" lastClr="0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Learning with errors (LWE)</a:t>
              </a:r>
              <a:endParaRPr lang="en-US" sz="2800" b="1" i="1" u="sng" dirty="0">
                <a:solidFill>
                  <a:sysClr val="windowText" lastClr="000000"/>
                </a:solidFill>
                <a:latin typeface="Cambria Math" panose="02040503050406030204" pitchFamily="18" charset="0"/>
                <a:cs typeface="GILL SANS LIGHT" panose="020B0302020104020203" pitchFamily="34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FC12C65-4CA7-DE02-DA3B-D55136AF3967}"/>
                    </a:ext>
                  </a:extLst>
                </p:cNvPr>
                <p:cNvSpPr txBox="1"/>
                <p:nvPr/>
              </p:nvSpPr>
              <p:spPr>
                <a:xfrm>
                  <a:off x="1314908" y="2379190"/>
                  <a:ext cx="3800175" cy="578882"/>
                </a:xfrm>
                <a:prstGeom prst="round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(</m:t>
                      </m:r>
                      <m:r>
                        <a:rPr lang="en-US" sz="28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𝒂</m:t>
                      </m:r>
                      <m:r>
                        <a:rPr lang="en-US" sz="28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∙</m:t>
                      </m:r>
                      <m:r>
                        <a:rPr lang="en-US" sz="28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𝒔</m:t>
                      </m:r>
                      <m:r>
                        <a:rPr lang="en-US" sz="2800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𝑒</m:t>
                      </m:r>
                    </m:oMath>
                  </a14:m>
                  <a:r>
                    <a:rPr lang="en-US" sz="2800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)</a:t>
                  </a:r>
                  <a:r>
                    <a:rPr lang="en-US" sz="2800" b="1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 mod </a:t>
                  </a:r>
                  <a:r>
                    <a:rPr lang="en-US" sz="2800" i="1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q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 </m:t>
                      </m:r>
                      <m:r>
                        <a:rPr lang="en-US" sz="28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=</m:t>
                      </m:r>
                      <m:r>
                        <a:rPr lang="en-US" sz="2800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𝑏</m:t>
                      </m:r>
                    </m:oMath>
                  </a14:m>
                  <a:endParaRPr lang="en-US" sz="28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FC12C65-4CA7-DE02-DA3B-D55136AF3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4908" y="2379190"/>
                  <a:ext cx="3800175" cy="578882"/>
                </a:xfrm>
                <a:prstGeom prst="roundRect">
                  <a:avLst/>
                </a:prstGeom>
                <a:blipFill>
                  <a:blip r:embed="rId2"/>
                  <a:stretch>
                    <a:fillRect l="-1333" t="-86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585B3E-FA79-4E7D-1C23-27B306B2A8AD}"/>
              </a:ext>
            </a:extLst>
          </p:cNvPr>
          <p:cNvGrpSpPr/>
          <p:nvPr/>
        </p:nvGrpSpPr>
        <p:grpSpPr>
          <a:xfrm>
            <a:off x="6169419" y="1629541"/>
            <a:ext cx="5753701" cy="1510757"/>
            <a:chOff x="6169419" y="1629541"/>
            <a:chExt cx="5753701" cy="15107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C12C7D-41BE-AD54-910B-717965495F7D}"/>
                </a:ext>
              </a:extLst>
            </p:cNvPr>
            <p:cNvSpPr/>
            <p:nvPr/>
          </p:nvSpPr>
          <p:spPr>
            <a:xfrm>
              <a:off x="6169419" y="1629541"/>
              <a:ext cx="5753701" cy="15107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F8708B-C832-6F20-A3D1-3A7BB79AD1BB}"/>
                </a:ext>
              </a:extLst>
            </p:cNvPr>
            <p:cNvSpPr txBox="1"/>
            <p:nvPr/>
          </p:nvSpPr>
          <p:spPr>
            <a:xfrm>
              <a:off x="7778646" y="1766182"/>
              <a:ext cx="2584283" cy="578882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u="sng" dirty="0">
                  <a:solidFill>
                    <a:sysClr val="windowText" lastClr="0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LWE attack goal</a:t>
              </a:r>
              <a:endParaRPr lang="en-US" sz="2800" b="1" dirty="0">
                <a:solidFill>
                  <a:sysClr val="windowText" lastClr="0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3A826F-89A5-397C-7208-851AEEFBD184}"/>
                    </a:ext>
                  </a:extLst>
                </p:cNvPr>
                <p:cNvSpPr txBox="1"/>
                <p:nvPr/>
              </p:nvSpPr>
              <p:spPr>
                <a:xfrm>
                  <a:off x="6515845" y="2425357"/>
                  <a:ext cx="5230752" cy="52780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500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Given LWE samples {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</m:ctrlPr>
                        </m:dPr>
                        <m:e>
                          <m:r>
                            <a:rPr lang="en-US" sz="25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𝒂</m:t>
                          </m:r>
                          <m:r>
                            <a:rPr lang="en-US" sz="25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, </m:t>
                          </m:r>
                          <m:r>
                            <a:rPr lang="en-US" sz="25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𝑏</m:t>
                          </m:r>
                        </m:e>
                      </m:d>
                      <m:r>
                        <a:rPr lang="en-US" sz="25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}</m:t>
                      </m:r>
                    </m:oMath>
                  </a14:m>
                  <a:r>
                    <a:rPr lang="en-US" sz="2500" b="1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, </a:t>
                  </a:r>
                  <a:r>
                    <a:rPr lang="en-US" sz="2500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recover</a:t>
                  </a:r>
                  <a:r>
                    <a:rPr lang="en-US" sz="2500" b="1" dirty="0">
                      <a:solidFill>
                        <a:sysClr val="windowText" lastClr="000000"/>
                      </a:solidFill>
                      <a:latin typeface="GILL SANS LIGHT" panose="020B0302020104020203" pitchFamily="34" charset="-79"/>
                      <a:cs typeface="GILL SANS LIGHT" panose="020B0302020104020203" pitchFamily="34" charset="-79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𝒔</m:t>
                      </m:r>
                      <m:r>
                        <a:rPr lang="en-US" sz="25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.</m:t>
                      </m:r>
                    </m:oMath>
                  </a14:m>
                  <a:endParaRPr lang="en-US" sz="25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3A826F-89A5-397C-7208-851AEEFBD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45" y="2425357"/>
                  <a:ext cx="5230752" cy="527804"/>
                </a:xfrm>
                <a:prstGeom prst="roundRect">
                  <a:avLst/>
                </a:prstGeom>
                <a:blipFill>
                  <a:blip r:embed="rId3"/>
                  <a:stretch>
                    <a:fillRect l="-1214" t="-9524" b="-190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07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3D45-CEFF-63FA-8B2C-80FA6E57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SALSA: Verde, Picante, y Fresca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DCDB-525D-6680-9A4D-3C1E48FCE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	4 papers on ML cryptanalysis of LWE: 2022—2024 </a:t>
            </a:r>
          </a:p>
        </p:txBody>
      </p:sp>
    </p:spTree>
    <p:extLst>
      <p:ext uri="{BB962C8B-B14F-4D97-AF65-F5344CB8AC3E}">
        <p14:creationId xmlns:p14="http://schemas.microsoft.com/office/powerpoint/2010/main" val="219740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CB7E-6CAA-D9B9-F3DB-B47BB4C9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Our initial work: SALSA </a:t>
            </a:r>
            <a:r>
              <a:rPr lang="en-US" sz="2400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[WCCL </a:t>
            </a:r>
            <a:r>
              <a:rPr lang="en-US" sz="2400" dirty="0" err="1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NeurIPS</a:t>
            </a:r>
            <a:r>
              <a:rPr lang="en-US" sz="2400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2022]</a:t>
            </a:r>
            <a:endParaRPr lang="en-US" dirty="0">
              <a:solidFill>
                <a:srgbClr val="7030A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51653-D029-72F7-FA76-92A193C47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87574"/>
                <a:ext cx="11080173" cy="33196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ML-based attack on LWE with </a:t>
                </a:r>
                <a:r>
                  <a:rPr lang="en-US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sparse binary secrets,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 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𝑁</m:t>
                        </m:r>
                      </m:sup>
                    </m:sSup>
                  </m:oMath>
                </a14:m>
                <a:b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Uses transformer models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Models trained on LWE samples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) to predict</a:t>
                </a:r>
                <a:r>
                  <a:rPr lang="en-US" dirty="0">
                    <a:solidFill>
                      <a:srgbClr val="FF0000"/>
                    </a:solidFill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Develop cryptographic distinguishers which use the models as oracle</a:t>
                </a:r>
                <a:b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SALSA recovers sparse binary secrets for small size LWE problems</a:t>
                </a:r>
              </a:p>
              <a:p>
                <a:pPr marL="0" indent="0">
                  <a:buNone/>
                </a:pPr>
                <a:r>
                  <a:rPr lang="en-US" sz="2600" dirty="0"/>
                  <a:t>Secret-recovery Attacks on LWE via Sequence-to-sequence models with Attention</a:t>
                </a:r>
                <a:endParaRPr lang="en-US" sz="2600" dirty="0"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51653-D029-72F7-FA76-92A193C47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87574"/>
                <a:ext cx="11080173" cy="3319608"/>
              </a:xfrm>
              <a:blipFill>
                <a:blip r:embed="rId2"/>
                <a:stretch>
                  <a:fillRect l="-915" t="-4580" r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49CC6-7BE6-09E6-782A-4807A692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D9E3E-E212-874B-E621-69B40615E19D}"/>
              </a:ext>
            </a:extLst>
          </p:cNvPr>
          <p:cNvSpPr txBox="1"/>
          <p:nvPr/>
        </p:nvSpPr>
        <p:spPr>
          <a:xfrm>
            <a:off x="838200" y="6176963"/>
            <a:ext cx="748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SALSA: Attacking Lattice Cryptography with Transformers, Wenger et al, </a:t>
            </a:r>
            <a:r>
              <a:rPr lang="en-US" i="1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NeurIPS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423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937-E7A9-FD30-6266-4087C7EB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SALSA ingredients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5B950-348F-9AB1-FDFC-D57F084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F6B33-9488-3973-58FD-C983FFC99F96}"/>
              </a:ext>
            </a:extLst>
          </p:cNvPr>
          <p:cNvSpPr txBox="1"/>
          <p:nvPr/>
        </p:nvSpPr>
        <p:spPr>
          <a:xfrm>
            <a:off x="1132654" y="2469285"/>
            <a:ext cx="36385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🧅</a:t>
            </a:r>
            <a:r>
              <a:rPr lang="en-US" sz="3000" dirty="0">
                <a:latin typeface="Gill Sans" panose="020B0502020104020203" pitchFamily="34" charset="-79"/>
                <a:cs typeface="Gill Sans" panose="020B0502020104020203" pitchFamily="34" charset="-79"/>
              </a:rPr>
              <a:t> Transformer model</a:t>
            </a:r>
            <a:b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</a:br>
            <a:b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</a:br>
            <a:r>
              <a:rPr lang="en-US" sz="3000" dirty="0"/>
              <a:t>🫑 </a:t>
            </a:r>
            <a:r>
              <a:rPr lang="en-US" sz="3000" dirty="0">
                <a:latin typeface="Gill Sans" panose="020B0502020104020203" pitchFamily="34" charset="-79"/>
                <a:cs typeface="Gill Sans" panose="020B0502020104020203" pitchFamily="34" charset="-79"/>
              </a:rPr>
              <a:t>Secret recovery </a:t>
            </a:r>
            <a:r>
              <a:rPr lang="en-US" sz="3000" dirty="0"/>
              <a:t>🌶</a:t>
            </a:r>
            <a:b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</a:br>
            <a:endParaRPr lang="en-US" sz="3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3000" dirty="0"/>
              <a:t>🍅 </a:t>
            </a:r>
            <a:r>
              <a:rPr lang="en-US" sz="3000" dirty="0">
                <a:latin typeface="Gill Sans" panose="020B0502020104020203" pitchFamily="34" charset="-79"/>
                <a:cs typeface="Gill Sans" panose="020B0502020104020203" pitchFamily="34" charset="-79"/>
              </a:rPr>
              <a:t>Secret verification</a:t>
            </a:r>
            <a:endParaRPr lang="en-US" sz="3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A5E1-8B23-CEA5-9958-27E30B842078}"/>
              </a:ext>
            </a:extLst>
          </p:cNvPr>
          <p:cNvSpPr txBox="1"/>
          <p:nvPr/>
        </p:nvSpPr>
        <p:spPr>
          <a:xfrm>
            <a:off x="4676503" y="2477552"/>
            <a:ext cx="5962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 train model on many LWE samples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0762-557C-F83F-ADB5-68EDE5E5DD12}"/>
              </a:ext>
            </a:extLst>
          </p:cNvPr>
          <p:cNvSpPr txBox="1"/>
          <p:nvPr/>
        </p:nvSpPr>
        <p:spPr>
          <a:xfrm>
            <a:off x="4676503" y="3392614"/>
            <a:ext cx="6380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  extract secret prediction from model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5DD0C-FE7E-C27E-33D7-1026CB240714}"/>
              </a:ext>
            </a:extLst>
          </p:cNvPr>
          <p:cNvSpPr txBox="1"/>
          <p:nvPr/>
        </p:nvSpPr>
        <p:spPr>
          <a:xfrm>
            <a:off x="4676503" y="4308081"/>
            <a:ext cx="4333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 check if secret is correct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183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524D-57C5-2389-5298-8EFE3013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SALSA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8BBF0-A4A5-63CA-22BC-C294A107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A97D5-6360-A439-C613-3B225E0324E9}"/>
              </a:ext>
            </a:extLst>
          </p:cNvPr>
          <p:cNvSpPr txBox="1"/>
          <p:nvPr/>
        </p:nvSpPr>
        <p:spPr>
          <a:xfrm>
            <a:off x="838199" y="1439149"/>
            <a:ext cx="105310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 can successfully recover sparse, binary secrets for small LWE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BCA-0C86-E584-0A58-7496356B0844}"/>
              </a:ext>
            </a:extLst>
          </p:cNvPr>
          <p:cNvSpPr txBox="1"/>
          <p:nvPr/>
        </p:nvSpPr>
        <p:spPr>
          <a:xfrm>
            <a:off x="814251" y="2242463"/>
            <a:ext cx="3975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 recovers secrets when model </a:t>
            </a:r>
            <a:r>
              <a:rPr lang="en-US" sz="25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starts</a:t>
            </a:r>
            <a:r>
              <a:rPr lang="en-US" sz="25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to learn</a:t>
            </a:r>
            <a:br>
              <a:rPr lang="en-US" sz="25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sz="25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High accuracy not needed for secret recovery</a:t>
            </a:r>
          </a:p>
          <a:p>
            <a:endParaRPr lang="en-US" sz="25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A6B2BD-0750-7EF6-FE56-A206CFCBA632}"/>
              </a:ext>
            </a:extLst>
          </p:cNvPr>
          <p:cNvGrpSpPr/>
          <p:nvPr/>
        </p:nvGrpSpPr>
        <p:grpSpPr>
          <a:xfrm>
            <a:off x="4902200" y="1970376"/>
            <a:ext cx="7017887" cy="4707165"/>
            <a:chOff x="4902200" y="1970376"/>
            <a:chExt cx="7017887" cy="47071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6C8243-8B4F-EF68-B2A5-C39BAD05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200" y="1970376"/>
              <a:ext cx="5080000" cy="4368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A52296-6CDA-8388-B404-912745B4DCD2}"/>
                </a:ext>
              </a:extLst>
            </p:cNvPr>
            <p:cNvSpPr txBox="1"/>
            <p:nvPr/>
          </p:nvSpPr>
          <p:spPr>
            <a:xfrm>
              <a:off x="4902200" y="6308209"/>
              <a:ext cx="5920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Model accuracy/loss on (R)LWE problems with Hamming weight 3</a:t>
              </a:r>
              <a:endPara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B89E65-9CD7-C2F0-1C19-3DD793F830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5164" y="2764712"/>
              <a:ext cx="619562" cy="408775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0F1CCC-8204-E14F-C247-40F059CB9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2643" y="3603832"/>
              <a:ext cx="572083" cy="797219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60A4CE-7C47-5606-9B54-0E6C72F3412B}"/>
                </a:ext>
              </a:extLst>
            </p:cNvPr>
            <p:cNvSpPr txBox="1"/>
            <p:nvPr/>
          </p:nvSpPr>
          <p:spPr>
            <a:xfrm>
              <a:off x="10094972" y="3197718"/>
              <a:ext cx="18251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" panose="020B0502020104020203" pitchFamily="34" charset="-79"/>
                  <a:cs typeface="Gill Sans" panose="020B0502020104020203" pitchFamily="34" charset="-79"/>
                </a:rPr>
                <a:t>secret recovered!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4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29"/>
            <a:ext cx="10484556" cy="106309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Secret Distinguishers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8EC49-5C0B-F16D-4F76-8741EB07D346}"/>
              </a:ext>
            </a:extLst>
          </p:cNvPr>
          <p:cNvSpPr txBox="1"/>
          <p:nvPr/>
        </p:nvSpPr>
        <p:spPr>
          <a:xfrm>
            <a:off x="838200" y="1196623"/>
            <a:ext cx="106749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3 </a:t>
            </a:r>
            <a:r>
              <a:rPr lang="en-US" sz="2500" i="1" dirty="0">
                <a:latin typeface="Gill Sans" panose="020B0502020104020203" pitchFamily="34" charset="-79"/>
                <a:cs typeface="Gill Sans" panose="020B0502020104020203" pitchFamily="34" charset="-79"/>
              </a:rPr>
              <a:t>distinguishers </a:t>
            </a: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enable secret recovery from trained model F.  </a:t>
            </a:r>
          </a:p>
          <a:p>
            <a:pPr algn="ctr"/>
            <a:r>
              <a:rPr lang="en-US" sz="250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Recall: F(a) is the model’s prediction for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Direct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Distinguisher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Cross-attention [Picante]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166CE3-D4BA-B38F-7787-B0A53A5F3B9D}"/>
                  </a:ext>
                </a:extLst>
              </p:cNvPr>
              <p:cNvSpPr txBox="1"/>
              <p:nvPr/>
            </p:nvSpPr>
            <p:spPr>
              <a:xfrm>
                <a:off x="1859972" y="3429000"/>
                <a:ext cx="9653154" cy="30816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u="sng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High level distinguisher idea: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</a:p>
              <a:p>
                <a:pPr algn="ctr"/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be a bit in secret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corresponding coordinate of input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algn="ctr"/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Let </a:t>
                </a:r>
                <a:r>
                  <a:rPr lang="en-US" sz="2500" b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a</a:t>
                </a:r>
                <a:r>
                  <a:rPr lang="en-US" sz="2500" b="1" baseline="-25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c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be a with constant c added to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500" b="0" dirty="0">
                  <a:latin typeface="Gill Sans" panose="020B0502020104020203" pitchFamily="34" charset="-79"/>
                </a:endParaRPr>
              </a:p>
              <a:p>
                <a:pPr algn="ctr"/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r>
                  <a:rPr lang="en-US" sz="2400" dirty="0">
                    <a:cs typeface="Gill Sans" panose="020B0502020104020203" pitchFamily="34" charset="-79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>
                    <a:cs typeface="Gill Sans" panose="020B0502020104020203" pitchFamily="34" charset="-79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 dirty="0">
                            <a:cs typeface="Gill Sans" panose="020B0502020104020203" pitchFamily="34" charset="-79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cs typeface="Gill Sans" panose="020B0502020104020203" pitchFamily="34" charset="-79"/>
                          </a:rPr>
                          <m:t>c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Gill Sans" panose="020B0502020104020203" pitchFamily="34" charset="-79"/>
                  </a:rPr>
                  <a:t>,</a:t>
                </a: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the model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a constant.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166CE3-D4BA-B38F-7787-B0A53A5F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72" y="3429000"/>
                <a:ext cx="9653154" cy="308169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34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937-E7A9-FD30-6266-4087C7EB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Key limitations of SALSA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5B950-348F-9AB1-FDFC-D57F084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8FA86E-4A7B-4053-CCC8-B4553DD8E55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Significant data requirements (4 million LWE samples)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Small dimension (best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n=128)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Low Hamming weight (best h=5)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Binary secrets only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6C331-F23D-17E9-773F-452F6BD1A007}"/>
              </a:ext>
            </a:extLst>
          </p:cNvPr>
          <p:cNvSpPr txBox="1"/>
          <p:nvPr/>
        </p:nvSpPr>
        <p:spPr>
          <a:xfrm>
            <a:off x="348564" y="4393096"/>
            <a:ext cx="11494871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ill Sans" panose="020B0502020104020203" pitchFamily="34" charset="-79"/>
                <a:cs typeface="Gill Sans" panose="020B0502020104020203" pitchFamily="34" charset="-79"/>
              </a:rPr>
              <a:t>Our subsequent work, PICANTE, VERDE, Fresca address these limitations. </a:t>
            </a:r>
          </a:p>
          <a:p>
            <a:pPr algn="ctr"/>
            <a:r>
              <a:rPr lang="en-US" sz="2700" dirty="0">
                <a:latin typeface="Gill Sans" panose="020B0502020104020203" pitchFamily="34" charset="-79"/>
                <a:cs typeface="Gill Sans" panose="020B0502020104020203" pitchFamily="34" charset="-79"/>
              </a:rPr>
              <a:t>Now, SALSA attacks are closer to attacking real-world systems.</a:t>
            </a:r>
          </a:p>
        </p:txBody>
      </p:sp>
    </p:spTree>
    <p:extLst>
      <p:ext uri="{BB962C8B-B14F-4D97-AF65-F5344CB8AC3E}">
        <p14:creationId xmlns:p14="http://schemas.microsoft.com/office/powerpoint/2010/main" val="42027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SALSA: PICANTE, VERDE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43E660-8E70-825B-58A2-0F2C1B47E1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3567111"/>
                  </p:ext>
                </p:extLst>
              </p:nvPr>
            </p:nvGraphicFramePr>
            <p:xfrm>
              <a:off x="656384" y="2626892"/>
              <a:ext cx="10515600" cy="210312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722458">
                      <a:extLst>
                        <a:ext uri="{9D8B030D-6E8A-4147-A177-3AD203B41FA5}">
                          <a16:colId xmlns:a16="http://schemas.microsoft.com/office/drawing/2014/main" val="2988234770"/>
                        </a:ext>
                      </a:extLst>
                    </a:gridCol>
                    <a:gridCol w="2025890">
                      <a:extLst>
                        <a:ext uri="{9D8B030D-6E8A-4147-A177-3AD203B41FA5}">
                          <a16:colId xmlns:a16="http://schemas.microsoft.com/office/drawing/2014/main" val="3113812205"/>
                        </a:ext>
                      </a:extLst>
                    </a:gridCol>
                    <a:gridCol w="2096429">
                      <a:extLst>
                        <a:ext uri="{9D8B030D-6E8A-4147-A177-3AD203B41FA5}">
                          <a16:colId xmlns:a16="http://schemas.microsoft.com/office/drawing/2014/main" val="417912660"/>
                        </a:ext>
                      </a:extLst>
                    </a:gridCol>
                    <a:gridCol w="1717288">
                      <a:extLst>
                        <a:ext uri="{9D8B030D-6E8A-4147-A177-3AD203B41FA5}">
                          <a16:colId xmlns:a16="http://schemas.microsoft.com/office/drawing/2014/main" val="3621902138"/>
                        </a:ext>
                      </a:extLst>
                    </a:gridCol>
                    <a:gridCol w="2953535">
                      <a:extLst>
                        <a:ext uri="{9D8B030D-6E8A-4147-A177-3AD203B41FA5}">
                          <a16:colId xmlns:a16="http://schemas.microsoft.com/office/drawing/2014/main" val="1159607093"/>
                        </a:ext>
                      </a:extLst>
                    </a:gridCol>
                  </a:tblGrid>
                  <a:tr h="325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Attack </a:t>
                          </a:r>
                          <a:b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</a:br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version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LWE samples</a:t>
                          </a:r>
                        </a:p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required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Attackable</a:t>
                          </a:r>
                          <a:b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Gill Sans" panose="020B0502020104020203" pitchFamily="34" charset="-79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/density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Attackable 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Secret types </a:t>
                          </a:r>
                          <a:b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</a:br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recovered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771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SALSA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4,000,000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≤5,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𝑑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≤0.05 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≤128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087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PICANTE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≤60,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𝑑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≈0.2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≤350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820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VERDE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≤63,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𝑑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Gill Sans" panose="020B0502020104020203" pitchFamily="34" charset="-79"/>
                                  </a:rPr>
                                  <m:t>≈0.1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≤512</m:t>
                                </m:r>
                              </m:oMath>
                            </m:oMathPara>
                          </a14:m>
                          <a:endParaRPr lang="en-US" sz="2200" b="0" i="0" dirty="0">
                            <a:latin typeface="Gill Sans" panose="020B0502020104020203" pitchFamily="34" charset="-79"/>
                            <a:cs typeface="Gill Sans" panose="020B0502020104020203" pitchFamily="34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Binary, Ternary, Gaussian*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0754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43E660-8E70-825B-58A2-0F2C1B47E1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3567111"/>
                  </p:ext>
                </p:extLst>
              </p:nvPr>
            </p:nvGraphicFramePr>
            <p:xfrm>
              <a:off x="656384" y="2626892"/>
              <a:ext cx="10515600" cy="210312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722458">
                      <a:extLst>
                        <a:ext uri="{9D8B030D-6E8A-4147-A177-3AD203B41FA5}">
                          <a16:colId xmlns:a16="http://schemas.microsoft.com/office/drawing/2014/main" val="2988234770"/>
                        </a:ext>
                      </a:extLst>
                    </a:gridCol>
                    <a:gridCol w="2025890">
                      <a:extLst>
                        <a:ext uri="{9D8B030D-6E8A-4147-A177-3AD203B41FA5}">
                          <a16:colId xmlns:a16="http://schemas.microsoft.com/office/drawing/2014/main" val="3113812205"/>
                        </a:ext>
                      </a:extLst>
                    </a:gridCol>
                    <a:gridCol w="2096429">
                      <a:extLst>
                        <a:ext uri="{9D8B030D-6E8A-4147-A177-3AD203B41FA5}">
                          <a16:colId xmlns:a16="http://schemas.microsoft.com/office/drawing/2014/main" val="417912660"/>
                        </a:ext>
                      </a:extLst>
                    </a:gridCol>
                    <a:gridCol w="1717288">
                      <a:extLst>
                        <a:ext uri="{9D8B030D-6E8A-4147-A177-3AD203B41FA5}">
                          <a16:colId xmlns:a16="http://schemas.microsoft.com/office/drawing/2014/main" val="3621902138"/>
                        </a:ext>
                      </a:extLst>
                    </a:gridCol>
                    <a:gridCol w="2953535">
                      <a:extLst>
                        <a:ext uri="{9D8B030D-6E8A-4147-A177-3AD203B41FA5}">
                          <a16:colId xmlns:a16="http://schemas.microsoft.com/office/drawing/2014/main" val="115960709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Attack </a:t>
                          </a:r>
                          <a:b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</a:br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version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LWE samples</a:t>
                          </a:r>
                        </a:p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required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394" t="-4615" r="-223636" b="-17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Attackable 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Secret types </a:t>
                          </a:r>
                          <a:b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</a:br>
                          <a:r>
                            <a:rPr lang="en-US" sz="2400" b="0" i="0" dirty="0">
                              <a:latin typeface="Gill Sans" panose="020B0502020104020203" pitchFamily="34" charset="-79"/>
                              <a:cs typeface="Gill Sans" panose="020B0502020104020203" pitchFamily="34" charset="-79"/>
                            </a:rPr>
                            <a:t>recovered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7718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SALSA 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000" t="-200000" r="-333750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394" t="-200000" r="-223636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481" t="-200000" r="-173333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08761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PICANTE 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000" t="-300000" r="-333750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394" t="-300000" r="-223636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481" t="-300000" r="-173333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82035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VERDE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000" t="-400000" r="-333750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394" t="-400000" r="-223636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481" t="-400000" r="-173333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Binary, Ternary, Gaussian*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0754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BC370E-D65A-EE08-5F43-59CC24522377}"/>
              </a:ext>
            </a:extLst>
          </p:cNvPr>
          <p:cNvSpPr txBox="1"/>
          <p:nvPr/>
        </p:nvSpPr>
        <p:spPr>
          <a:xfrm>
            <a:off x="656384" y="5666217"/>
            <a:ext cx="106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[1] </a:t>
            </a:r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SALSA: Attacking Lattice Cryptography with Transformers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Wenger et al, </a:t>
            </a:r>
            <a:r>
              <a:rPr lang="en-US" i="1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NeurIPS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2022</a:t>
            </a:r>
            <a:b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[2] </a:t>
            </a:r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 PICANTE: a machine learning attack on LWE with binary secrets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Li et al, CCS 2023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[3] </a:t>
            </a:r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SALSA VERDE: a machine learning attack on Learning with Errors with sparse small secrets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Li et al, </a:t>
            </a:r>
            <a:r>
              <a:rPr lang="en-US" i="1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NeurIPS</a:t>
            </a:r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9334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69B8-E413-56C0-5BB7-A19AAED8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SALSA Fresca 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       </a:t>
            </a:r>
            <a:r>
              <a:rPr lang="en-US" sz="2400" b="1" dirty="0">
                <a:solidFill>
                  <a:srgbClr val="FFFFFF"/>
                </a:solidFill>
              </a:rPr>
              <a:t>[Stevens et al, Jan’24]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D592-C23D-8D0A-90DA-52078901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Angular embedding to mimic mod q arithmetic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Pre-training to reduce reliance on # of samples needed to train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Faster pre-processing using </a:t>
            </a:r>
            <a:r>
              <a:rPr lang="en-US" sz="2000" i="1" dirty="0">
                <a:solidFill>
                  <a:srgbClr val="FFFFFF"/>
                </a:solidFill>
                <a:latin typeface="Aptos Light" panose="020B0004020202020204" pitchFamily="34" charset="0"/>
                <a:cs typeface="Alasassy Caps" panose="020F0502020204030204" pitchFamily="34" charset="0"/>
              </a:rPr>
              <a:t>flatter, with polishing and BKZ</a:t>
            </a:r>
          </a:p>
        </p:txBody>
      </p:sp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C6EAB719-57CF-71F5-A74B-EA82CAEE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560193"/>
            <a:ext cx="10917936" cy="21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4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60F1-7986-0A92-1FD3-6509EA76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03426-1CDA-F3D8-6070-B68F972A9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Artificial intelligence (AI) refers to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science of utilizing data to formulate mathematical models that predict outcomes with high assurance. 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Such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predictions can be used to make decisions automatically or give recommendations with high confidence.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00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A98-EEBA-A08A-0BB8-74B5EA67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Benchmarking LWE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66E1-C0B4-3D7D-96E4-F8EA5B45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See: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hlinkClick r:id="rId3"/>
              </a:rPr>
              <a:t>https://github.com/facebookresearch/LWE-benchmarking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. </a:t>
            </a:r>
            <a:b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Key contributions: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Implementation/evaluation of ML and classical attacks on </a:t>
            </a:r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Kyber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and HE</a:t>
            </a:r>
            <a:b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Additional future work: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Improve ML attacks to recover general secrets</a:t>
            </a:r>
          </a:p>
        </p:txBody>
      </p:sp>
    </p:spTree>
    <p:extLst>
      <p:ext uri="{BB962C8B-B14F-4D97-AF65-F5344CB8AC3E}">
        <p14:creationId xmlns:p14="http://schemas.microsoft.com/office/powerpoint/2010/main" val="10080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E657-8338-4EC4-5260-14E4646C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Results on benchmark settings</a:t>
            </a:r>
          </a:p>
        </p:txBody>
      </p:sp>
      <p:pic>
        <p:nvPicPr>
          <p:cNvPr id="7" name="Content Placeholder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54AB1263-155A-B4CD-B2B0-F7768D4F7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459" y="1605899"/>
            <a:ext cx="10785008" cy="4537198"/>
          </a:xfrm>
        </p:spPr>
      </p:pic>
    </p:spTree>
    <p:extLst>
      <p:ext uri="{BB962C8B-B14F-4D97-AF65-F5344CB8AC3E}">
        <p14:creationId xmlns:p14="http://schemas.microsoft.com/office/powerpoint/2010/main" val="143247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1063-468D-0059-84A9-C2A9D363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Takeaways from benchmark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A2FEE-07A1-7FDD-46E8-601DE82DBC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dirty="0" err="1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uSVP</a:t>
                </a: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does not succeed.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ML and CC attacks take roughly equivalent time.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CC attack achieves highest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h</m:t>
                    </m:r>
                  </m:oMath>
                </a14:m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but scales badly due to exhaustive search on cruel bits.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Decision MitM attack has lowest compute requirements, but scales badly in search time and search space required.</a:t>
                </a:r>
              </a:p>
              <a:p>
                <a:pPr marL="0" indent="0">
                  <a:buNone/>
                </a:pP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A2FEE-07A1-7FDD-46E8-601DE82DB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5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4A3C-1909-0AF1-8E95-FCFD9961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ML attacks recover up to 3 cruel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0F02-E9ED-D950-B7F9-04F999B6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19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Applying CC insights to ML attack, we found ML models recover secrets with at most 3 cruel bits. 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Sums of uniform random (cruel) elements follow Irwin-Hall distribution – see distribution. 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This implies that ML models struggle with modular arithmetic – more work needed.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49B631B7-EAE9-02ED-7290-BB778DC7C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22"/>
          <a:stretch/>
        </p:blipFill>
        <p:spPr>
          <a:xfrm>
            <a:off x="6082134" y="1313062"/>
            <a:ext cx="5658762" cy="55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CCA5-C896-96D7-08F5-AE301BE4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Bad RNGs make LWE attacks very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7848D-922F-8072-B2ED-55F4B9A5C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2839"/>
                <a:ext cx="5837054" cy="48998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Linear Congruential Generators (LCGs)</a:t>
                </a:r>
              </a:p>
              <a:p>
                <a:pPr marL="0" indent="0">
                  <a:buNone/>
                </a:pP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LWE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𝐀</m:t>
                    </m:r>
                  </m:oMath>
                </a14:m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matrices constructed via LCGs are very vulnerable to lattice reduction and subsequent ML attacks.</a:t>
                </a:r>
                <a:b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It’s (still) an easy mistake to make: the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 random()</a:t>
                </a:r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library still uses an LCG under-the-hood on Mac/Linux. Coder beware!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7848D-922F-8072-B2ED-55F4B9A5C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2839"/>
                <a:ext cx="5837054" cy="4899862"/>
              </a:xfrm>
              <a:blipFill>
                <a:blip r:embed="rId2"/>
                <a:stretch>
                  <a:fillRect l="-2174" t="-2326" r="-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9CB076-965E-5EA9-D15F-EAA66942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54" y="1389835"/>
            <a:ext cx="4786062" cy="3186227"/>
          </a:xfrm>
          <a:prstGeom prst="rect">
            <a:avLst/>
          </a:prstGeom>
        </p:spPr>
      </p:pic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2C438350-171F-DE2F-64FA-AF32E66DC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352" y="4662352"/>
            <a:ext cx="3657600" cy="113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99B12-AB95-4617-68ED-8709EF431E50}"/>
                  </a:ext>
                </a:extLst>
              </p:cNvPr>
              <p:cNvSpPr txBox="1"/>
              <p:nvPr/>
            </p:nvSpPr>
            <p:spPr>
              <a:xfrm>
                <a:off x="6329819" y="5749445"/>
                <a:ext cx="58621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ML attack performance on LCG-generated data </a:t>
                </a:r>
                <a:b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logq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=12, </m:t>
                    </m:r>
                  </m:oMath>
                </a14:m>
                <a:r>
                  <a:rPr lang="en-US" sz="20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varying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)</m:t>
                    </m:r>
                  </m:oMath>
                </a14:m>
                <a:endParaRPr lang="en-US" sz="20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99B12-AB95-4617-68ED-8709EF43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819" y="5749445"/>
                <a:ext cx="5862181" cy="707886"/>
              </a:xfrm>
              <a:prstGeom prst="rect">
                <a:avLst/>
              </a:prstGeom>
              <a:blipFill>
                <a:blip r:embed="rId5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8EAD-890E-48BE-642B-538E203D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6CE7-0BBC-300A-3149-A6946D5E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now in a </a:t>
            </a:r>
            <a:r>
              <a:rPr lang="en-US" i="1" dirty="0">
                <a:solidFill>
                  <a:srgbClr val="FF0000"/>
                </a:solidFill>
              </a:rPr>
              <a:t>“Post-AI” Era</a:t>
            </a:r>
            <a:r>
              <a:rPr lang="en-US" dirty="0"/>
              <a:t>, where we need to understand robustness of cryptographic hardness assumptions to AI (ML) algorithms, not just to quantum algorithms (of the future).</a:t>
            </a:r>
          </a:p>
        </p:txBody>
      </p:sp>
    </p:spTree>
    <p:extLst>
      <p:ext uri="{BB962C8B-B14F-4D97-AF65-F5344CB8AC3E}">
        <p14:creationId xmlns:p14="http://schemas.microsoft.com/office/powerpoint/2010/main" val="281638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5C75-7881-33A4-D8F8-811DAC82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727"/>
          </a:xfrm>
        </p:spPr>
        <p:txBody>
          <a:bodyPr>
            <a:normAutofit fontScale="90000"/>
          </a:bodyPr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AEDE-D516-B89F-D20D-93C0959C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AI4Math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F. </a:t>
            </a:r>
            <a:r>
              <a:rPr lang="en-US" sz="2000" dirty="0" err="1">
                <a:solidFill>
                  <a:srgbClr val="FF0000"/>
                </a:solidFill>
              </a:rPr>
              <a:t>Charton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Learning linear algebra, </a:t>
            </a:r>
            <a:r>
              <a:rPr lang="en-US" sz="2000" dirty="0" err="1"/>
              <a:t>gcd</a:t>
            </a:r>
            <a:r>
              <a:rPr lang="en-US" sz="2000" dirty="0"/>
              <a:t>, modular arithmetic 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Saxena-</a:t>
            </a:r>
            <a:r>
              <a:rPr lang="en-US" sz="2000" dirty="0" err="1">
                <a:solidFill>
                  <a:srgbClr val="FF0000"/>
                </a:solidFill>
              </a:rPr>
              <a:t>Alfarano</a:t>
            </a:r>
            <a:r>
              <a:rPr lang="en-US" sz="2000" dirty="0">
                <a:solidFill>
                  <a:srgbClr val="FF0000"/>
                </a:solidFill>
              </a:rPr>
              <a:t>-Wenger-L: </a:t>
            </a:r>
            <a:r>
              <a:rPr lang="en-US" sz="2000" dirty="0"/>
              <a:t>Teaching transformers modular addition at scale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Malhou</a:t>
            </a:r>
            <a:r>
              <a:rPr lang="en-US" sz="2000" dirty="0">
                <a:solidFill>
                  <a:srgbClr val="FF0000"/>
                </a:solidFill>
              </a:rPr>
              <a:t>-Perret-L: </a:t>
            </a:r>
            <a:r>
              <a:rPr lang="en-US" sz="2000" dirty="0"/>
              <a:t>AI for Code-based Crypto 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Kaiyu</a:t>
            </a:r>
            <a:r>
              <a:rPr lang="en-US" sz="2000" dirty="0">
                <a:solidFill>
                  <a:srgbClr val="FF0000"/>
                </a:solidFill>
              </a:rPr>
              <a:t> Yang et al</a:t>
            </a:r>
            <a:r>
              <a:rPr lang="en-US" sz="2000" dirty="0"/>
              <a:t>: Formal Mathematical Reasoning: A New Frontier in AI</a:t>
            </a:r>
          </a:p>
          <a:p>
            <a:pPr lvl="1"/>
            <a:r>
              <a:rPr lang="en-US" sz="2000" dirty="0"/>
              <a:t>WIN6 project: Machine Learning for Modular Multiplication,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K. Lauter, Cathy Li, Krystal Maughan, Rachel Newton, Megha Srivastava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07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1105-599C-DF7C-93A9-C028E643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66" y="2781829"/>
            <a:ext cx="9762067" cy="129434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2483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From 4,000,000 to 4n samples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D85D8-741C-E563-76FD-CA9225CFCC46}"/>
              </a:ext>
            </a:extLst>
          </p:cNvPr>
          <p:cNvSpPr txBox="1"/>
          <p:nvPr/>
        </p:nvSpPr>
        <p:spPr>
          <a:xfrm>
            <a:off x="838200" y="1690688"/>
            <a:ext cx="104633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PICANTE and VERDE run a novel </a:t>
            </a:r>
            <a:r>
              <a:rPr lang="en-US" sz="2500" i="1" dirty="0">
                <a:latin typeface="Gill Sans" panose="020B0502020104020203" pitchFamily="34" charset="-79"/>
                <a:cs typeface="Gill Sans" panose="020B0502020104020203" pitchFamily="34" charset="-79"/>
              </a:rPr>
              <a:t>preprocessing</a:t>
            </a: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 step to improve data efficiency.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B92F1-FC4D-2B36-C73A-A4C74EF7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30" r="62673"/>
          <a:stretch/>
        </p:blipFill>
        <p:spPr>
          <a:xfrm>
            <a:off x="2728154" y="2587558"/>
            <a:ext cx="6735691" cy="2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7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Reducing Standard deviation: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		</a:t>
            </a:r>
            <a:r>
              <a:rPr lang="en-US" sz="320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 new approach to processing samples</a:t>
            </a:r>
            <a:endParaRPr lang="en-US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85D8-741C-E563-76FD-CA9225CFCC46}"/>
                  </a:ext>
                </a:extLst>
              </p:cNvPr>
              <p:cNvSpPr txBox="1"/>
              <p:nvPr/>
            </p:nvSpPr>
            <p:spPr>
              <a:xfrm>
                <a:off x="618995" y="2318821"/>
                <a:ext cx="1095401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Preprocessing reduces the standard deviation of the coordinates of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</m:oMath>
                </a14:m>
                <a:r>
                  <a:rPr lang="en-US" sz="23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85D8-741C-E563-76FD-CA9225CFC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95" y="2318821"/>
                <a:ext cx="10954010" cy="446276"/>
              </a:xfrm>
              <a:prstGeom prst="rect">
                <a:avLst/>
              </a:prstGeom>
              <a:blipFill>
                <a:blip r:embed="rId2"/>
                <a:stretch>
                  <a:fillRect l="-810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004FBC-3593-D6E6-39CB-80B265BAB0DE}"/>
                  </a:ext>
                </a:extLst>
              </p:cNvPr>
              <p:cNvSpPr txBox="1"/>
              <p:nvPr/>
            </p:nvSpPr>
            <p:spPr>
              <a:xfrm>
                <a:off x="660774" y="3362236"/>
                <a:ext cx="5808119" cy="13280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Running BKZ with increasing strength reduces the standard deviation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</m:oMath>
                </a14:m>
                <a:r>
                  <a:rPr lang="en-US" sz="24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of entries of vectors, making learning easier.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004FBC-3593-D6E6-39CB-80B265BA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4" y="3362236"/>
                <a:ext cx="5808119" cy="1328023"/>
              </a:xfrm>
              <a:prstGeom prst="roundRect">
                <a:avLst/>
              </a:prstGeom>
              <a:blipFill>
                <a:blip r:embed="rId3"/>
                <a:stretch>
                  <a:fillRect r="-436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169B964-D378-2B17-14B2-577C61B3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337" y="2929618"/>
            <a:ext cx="4692889" cy="25170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F85E1E-643D-022D-CD01-6BDCE0143079}"/>
              </a:ext>
            </a:extLst>
          </p:cNvPr>
          <p:cNvSpPr txBox="1"/>
          <p:nvPr/>
        </p:nvSpPr>
        <p:spPr>
          <a:xfrm>
            <a:off x="7991281" y="5465392"/>
            <a:ext cx="299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</a:t>
            </a:r>
            <a:r>
              <a:rPr lang="en-US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egend = BKZ (delta, block size)</a:t>
            </a:r>
            <a:endParaRPr lang="en-US" i="1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8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E3C3-A629-4D63-61DB-037A9CFB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Talk outline: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B99198-5E93-E4F6-049B-77EC939273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049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A1F8496-36AE-B15A-D4E3-74B5087DDD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7030A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Increasing attackable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Hamming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weight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A1F8496-36AE-B15A-D4E3-74B5087DD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304A7F-43FA-4C08-36B2-8B16EE0681F4}"/>
                  </a:ext>
                </a:extLst>
              </p:cNvPr>
              <p:cNvSpPr txBox="1"/>
              <p:nvPr/>
            </p:nvSpPr>
            <p:spPr>
              <a:xfrm>
                <a:off x="838200" y="1690687"/>
                <a:ext cx="1070331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NoMod results suggest range of attackable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</m:t>
                    </m:r>
                  </m:oMath>
                </a14:m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based on training data property.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304A7F-43FA-4C08-36B2-8B16EE068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7"/>
                <a:ext cx="10703312" cy="477054"/>
              </a:xfrm>
              <a:prstGeom prst="rect">
                <a:avLst/>
              </a:prstGeom>
              <a:blipFill>
                <a:blip r:embed="rId3"/>
                <a:stretch>
                  <a:fillRect l="-94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DB6F1-00CB-4AED-F5F1-7285AB3BD0F7}"/>
                  </a:ext>
                </a:extLst>
              </p:cNvPr>
              <p:cNvSpPr txBox="1"/>
              <p:nvPr/>
            </p:nvSpPr>
            <p:spPr>
              <a:xfrm>
                <a:off x="755246" y="2501361"/>
                <a:ext cx="5713648" cy="12258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err="1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NoMod</a:t>
                </a:r>
                <a:r>
                  <a:rPr lang="en-US" sz="2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= % of training data for which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algn="ctr"/>
                <a:r>
                  <a:rPr lang="en-US" sz="2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% training data not wrapped around modulus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DB6F1-00CB-4AED-F5F1-7285AB3B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46" y="2501361"/>
                <a:ext cx="5713648" cy="1225868"/>
              </a:xfrm>
              <a:prstGeom prst="roundRect">
                <a:avLst/>
              </a:prstGeom>
              <a:blipFill>
                <a:blip r:embed="rId4"/>
                <a:stretch>
                  <a:fillRect b="-5102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8C1A321-B70D-30C8-732A-CC7C90760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51" y="2495821"/>
            <a:ext cx="4038600" cy="311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88C8A-8AFF-82A0-4167-9DAE7F835E08}"/>
                  </a:ext>
                </a:extLst>
              </p:cNvPr>
              <p:cNvSpPr txBox="1"/>
              <p:nvPr/>
            </p:nvSpPr>
            <p:spPr>
              <a:xfrm>
                <a:off x="755246" y="4051571"/>
                <a:ext cx="5713648" cy="122586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When </a:t>
                </a:r>
                <a:r>
                  <a:rPr lang="en-US" sz="2200" dirty="0" err="1">
                    <a:latin typeface="Gill Sans" panose="020B0502020104020203" pitchFamily="34" charset="-79"/>
                    <a:cs typeface="Gill Sans" panose="020B0502020104020203" pitchFamily="34" charset="-79"/>
                  </a:rPr>
                  <a:t>NoMod</a:t>
                </a:r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&gt; 67%, success is almost guaranteed. Increasing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</m:t>
                    </m:r>
                  </m:oMath>
                </a14:m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decreases </a:t>
                </a:r>
                <a:r>
                  <a:rPr lang="en-US" sz="2200" dirty="0" err="1">
                    <a:latin typeface="Gill Sans" panose="020B0502020104020203" pitchFamily="34" charset="-79"/>
                    <a:cs typeface="Gill Sans" panose="020B0502020104020203" pitchFamily="34" charset="-79"/>
                  </a:rPr>
                  <a:t>NoMod</a:t>
                </a:r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, since more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elements are used to 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88C8A-8AFF-82A0-4167-9DAE7F83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46" y="4051571"/>
                <a:ext cx="5713648" cy="1225868"/>
              </a:xfrm>
              <a:prstGeom prst="roundRect">
                <a:avLst/>
              </a:prstGeom>
              <a:blipFill>
                <a:blip r:embed="rId6"/>
                <a:stretch>
                  <a:fillRect b="-30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D38052-AEBF-0057-1F55-95CD58C03937}"/>
              </a:ext>
            </a:extLst>
          </p:cNvPr>
          <p:cNvSpPr txBox="1"/>
          <p:nvPr/>
        </p:nvSpPr>
        <p:spPr>
          <a:xfrm>
            <a:off x="1226127" y="5985164"/>
            <a:ext cx="852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note, distribution does not need to be centered at 0, it just needs to be concentrated!</a:t>
            </a:r>
          </a:p>
        </p:txBody>
      </p:sp>
    </p:spTree>
    <p:extLst>
      <p:ext uri="{BB962C8B-B14F-4D97-AF65-F5344CB8AC3E}">
        <p14:creationId xmlns:p14="http://schemas.microsoft.com/office/powerpoint/2010/main" val="1148104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Understanding impact of mod q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304A7F-43FA-4C08-36B2-8B16EE0681F4}"/>
                  </a:ext>
                </a:extLst>
              </p:cNvPr>
              <p:cNvSpPr txBox="1"/>
              <p:nvPr/>
            </p:nvSpPr>
            <p:spPr>
              <a:xfrm>
                <a:off x="838200" y="1642047"/>
                <a:ext cx="10703312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Theory result: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" panose="020B0502020104020203" pitchFamily="34" charset="-79"/>
                      </a:rPr>
                      <m:t>𝜎</m:t>
                    </m:r>
                  </m:oMath>
                </a14:m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of training data determines recoverable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h</m:t>
                    </m:r>
                  </m:oMath>
                </a14:m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304A7F-43FA-4C08-36B2-8B16EE068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2047"/>
                <a:ext cx="10703312" cy="513282"/>
              </a:xfrm>
              <a:prstGeom prst="rect">
                <a:avLst/>
              </a:prstGeom>
              <a:blipFill>
                <a:blip r:embed="rId3"/>
                <a:stretch>
                  <a:fillRect l="-949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62661-B979-95D4-ABB9-4B0A9ABDA09E}"/>
                  </a:ext>
                </a:extLst>
              </p:cNvPr>
              <p:cNvSpPr txBox="1"/>
              <p:nvPr/>
            </p:nvSpPr>
            <p:spPr>
              <a:xfrm>
                <a:off x="838200" y="2368257"/>
                <a:ext cx="10607656" cy="332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a normally distributed random variable, 68% of its values will be within one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𝜎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of the mean.  This is also the observed </a:t>
                </a:r>
                <a:r>
                  <a:rPr lang="en-US" sz="2000" dirty="0" err="1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NoMod</a:t>
                </a:r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success threshold.  Thus, we want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/2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𝒔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binary with Hamming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h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and entries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have </a:t>
                </a:r>
                <a:r>
                  <a:rPr lang="en-US" sz="2000" dirty="0" err="1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stdev</a:t>
                </a:r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h</m:t>
                        </m:r>
                      </m:e>
                    </m:rad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 ≈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h</m:t>
                        </m:r>
                      </m:e>
                    </m:rad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is negligible).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Therefore, s is recoverable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h</m:t>
                        </m:r>
                      </m:e>
                    </m:rad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/2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𝑞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  <m:t>h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This result highlights the importance of preprocessing: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reduced by factor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𝜶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recoverable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h</m:t>
                    </m:r>
                  </m:oMath>
                </a14:m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increases by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𝜶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𝟐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!</m:t>
                    </m:r>
                  </m:oMath>
                </a14:m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62661-B979-95D4-ABB9-4B0A9ABD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8257"/>
                <a:ext cx="10607656" cy="3328027"/>
              </a:xfrm>
              <a:prstGeom prst="rect">
                <a:avLst/>
              </a:prstGeom>
              <a:blipFill>
                <a:blip r:embed="rId4"/>
                <a:stretch>
                  <a:fillRect l="-598" t="-1141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66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Recovering ternary secrets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8EC49-5C0B-F16D-4F76-8741EB07D346}"/>
              </a:ext>
            </a:extLst>
          </p:cNvPr>
          <p:cNvSpPr txBox="1"/>
          <p:nvPr/>
        </p:nvSpPr>
        <p:spPr>
          <a:xfrm>
            <a:off x="838200" y="1690688"/>
            <a:ext cx="99838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Our novel </a:t>
            </a:r>
            <a:r>
              <a:rPr lang="en-US" sz="2500" i="1" dirty="0">
                <a:latin typeface="Gill Sans" panose="020B0502020104020203" pitchFamily="34" charset="-79"/>
                <a:cs typeface="Gill Sans" panose="020B0502020104020203" pitchFamily="34" charset="-79"/>
              </a:rPr>
              <a:t>two-bit distinguisher </a:t>
            </a:r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enables recovery of more complex secrets.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166CE3-D4BA-B38F-7787-B0A53A5F3B9D}"/>
                  </a:ext>
                </a:extLst>
              </p:cNvPr>
              <p:cNvSpPr txBox="1"/>
              <p:nvPr/>
            </p:nvSpPr>
            <p:spPr>
              <a:xfrm>
                <a:off x="2016734" y="2792572"/>
                <a:ext cx="8158531" cy="295123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u="sng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High level idea: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be bits in secret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be corresponding coordinates of input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3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,</a:t>
                </a: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the model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a constant.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166CE3-D4BA-B38F-7787-B0A53A5F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34" y="2792572"/>
                <a:ext cx="8158531" cy="29512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596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Recovering ternary secrets </a:t>
            </a:r>
            <a:b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						(</a:t>
            </a:r>
            <a:r>
              <a:rPr lang="en-US" dirty="0" err="1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</a:t>
            </a:r>
            <a:r>
              <a:rPr lang="en-US" baseline="-25000" dirty="0" err="1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</a:t>
            </a:r>
            <a:r>
              <a:rPr lang="en-US" baseline="-25000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 {-1,0,1})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779A1-FEDA-BAE3-540A-9AC82C5C7DF1}"/>
                  </a:ext>
                </a:extLst>
              </p:cNvPr>
              <p:cNvSpPr txBox="1"/>
              <p:nvPr/>
            </p:nvSpPr>
            <p:spPr>
              <a:xfrm>
                <a:off x="838200" y="1535045"/>
                <a:ext cx="10716905" cy="476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Detailed two-bit distinguisher method: </a:t>
                </a: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First, identify nonzero secret bits using binary distinguisher.</a:t>
                </a:r>
                <a:b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sz="25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Compare nonzero bits pairwise using the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intuition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. </a:t>
                </a:r>
                <a:b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</a:br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Partition nonzero bits into two cliques based on similarities/differences in observed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5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vs.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Set bits in one clique to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1</m:t>
                    </m:r>
                  </m:oMath>
                </a14:m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and the others to</a:t>
                </a:r>
                <a:r>
                  <a:rPr lang="en-US" sz="2500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dirty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−</m:t>
                    </m:r>
                    <m:r>
                      <a:rPr lang="en-US" sz="2500" i="1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1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, </m:t>
                    </m:r>
                  </m:oMath>
                </a14:m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check secret correctness.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If correct, secret recovered! If not, continue training.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779A1-FEDA-BAE3-540A-9AC82C5C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5045"/>
                <a:ext cx="10716905" cy="4767459"/>
              </a:xfrm>
              <a:prstGeom prst="rect">
                <a:avLst/>
              </a:prstGeom>
              <a:blipFill>
                <a:blip r:embed="rId2"/>
                <a:stretch>
                  <a:fillRect l="-947" t="-1061" b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640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1F8496-36AE-B15A-D4E3-74B508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Scaling up dimension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311C4-EDFB-1ADA-C54A-95F890CD13EC}"/>
              </a:ext>
            </a:extLst>
          </p:cNvPr>
          <p:cNvSpPr txBox="1"/>
          <p:nvPr/>
        </p:nvSpPr>
        <p:spPr>
          <a:xfrm>
            <a:off x="838200" y="1690688"/>
            <a:ext cx="91632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" panose="020B0502020104020203" pitchFamily="34" charset="-79"/>
                <a:cs typeface="Gill Sans" panose="020B0502020104020203" pitchFamily="34" charset="-79"/>
              </a:rPr>
              <a:t>We improve our choice of encoding base to attack larger dimensions.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0AA9A5-1502-46E5-CB0B-450FAB99031E}"/>
                  </a:ext>
                </a:extLst>
              </p:cNvPr>
              <p:cNvSpPr txBox="1"/>
              <p:nvPr/>
            </p:nvSpPr>
            <p:spPr>
              <a:xfrm>
                <a:off x="838200" y="2489656"/>
                <a:ext cx="10820400" cy="321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As modulus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𝑞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increases, required transformer vocabulary size also increases.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Transformers can’t learn vocabularies with millions/billions of characters! Too complex!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To reduce vocab size, we encode integers on two tokens, using 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≥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𝑞</m:t>
                        </m:r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.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 </a:t>
                </a:r>
                <a:b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</a:br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𝑞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is very large, we round the second bit using rounding token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𝑟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chosen so that vocabulary size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&lt;10,000.</m:t>
                    </m:r>
                  </m:oMath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0AA9A5-1502-46E5-CB0B-450FAB990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9656"/>
                <a:ext cx="10820400" cy="3210623"/>
              </a:xfrm>
              <a:prstGeom prst="rect">
                <a:avLst/>
              </a:prstGeom>
              <a:blipFill>
                <a:blip r:embed="rId2"/>
                <a:stretch>
                  <a:fillRect l="-821" t="-1181" r="-1524" b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1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69B8-E413-56C0-5BB7-A19AAED8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SALSA Verde 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	</a:t>
            </a:r>
            <a:r>
              <a:rPr lang="en-US" sz="2000" b="1" dirty="0">
                <a:solidFill>
                  <a:srgbClr val="FFFFFF"/>
                </a:solidFill>
              </a:rPr>
              <a:t>[Li et al, NeurIPS23]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D592-C23D-8D0A-90DA-52078901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Theoretical modeling of impact of mod q arithmetic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More general small secrets: binary, ternary, Gaussian</a:t>
            </a:r>
          </a:p>
          <a:p>
            <a:r>
              <a:rPr lang="en-US" sz="2000" dirty="0">
                <a:solidFill>
                  <a:srgbClr val="FFFFFF"/>
                </a:solidFill>
                <a:latin typeface="Aptos Light" panose="020B0004020202020204" pitchFamily="34" charset="0"/>
                <a:cs typeface="Alasassy Caps" panose="020F0502020204030204" pitchFamily="34" charset="0"/>
              </a:rPr>
              <a:t>Model architecture improvement: encoder only</a:t>
            </a:r>
          </a:p>
        </p:txBody>
      </p:sp>
      <p:pic>
        <p:nvPicPr>
          <p:cNvPr id="8" name="Picture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E37FFBC-8ACB-B176-12E4-D6794F91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7" y="3429000"/>
            <a:ext cx="11590026" cy="26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2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9E1A-E04B-37BE-8025-85B83A41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“Pre-Quantum Cryptography”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30A4-3A9D-F3F5-3A65-D592F307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... is based on algebraic and number theoretic problems: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RSA based on hardness of factoring large integers</a:t>
            </a:r>
          </a:p>
          <a:p>
            <a:r>
              <a:rPr lang="en-US" dirty="0"/>
              <a:t>Diffie-Hellman based on hardness of discrete log in </a:t>
            </a:r>
            <a:r>
              <a:rPr lang="en-US" dirty="0" err="1"/>
              <a:t>Zp</a:t>
            </a:r>
            <a:r>
              <a:rPr lang="en-US" dirty="0"/>
              <a:t>*</a:t>
            </a:r>
          </a:p>
          <a:p>
            <a:r>
              <a:rPr lang="en-US" dirty="0"/>
              <a:t>Elliptic Curve Cryptography based on hardness of discrete log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talk will focus on algebraic systems for Post-Quantum Cryptography, and AI/ML attacks on some of them. </a:t>
            </a:r>
          </a:p>
        </p:txBody>
      </p:sp>
    </p:spTree>
    <p:extLst>
      <p:ext uri="{BB962C8B-B14F-4D97-AF65-F5344CB8AC3E}">
        <p14:creationId xmlns:p14="http://schemas.microsoft.com/office/powerpoint/2010/main" val="282028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D0B2-E318-9189-FCDB-A27E61B5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race for post-quantum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A787-A6B1-C3A5-70CB-01CBB90B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48071"/>
            <a:ext cx="9786731" cy="3878622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Full-scale quantum computers will break current public key encryption (RSA, ECC).  </a:t>
            </a:r>
            <a:b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sz="3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3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NIST competition (2017-2022) standardized schemes for post-quantum cryptography:</a:t>
            </a:r>
          </a:p>
          <a:p>
            <a:pPr lvl="2"/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Lattice-based</a:t>
            </a:r>
          </a:p>
          <a:p>
            <a:pPr lvl="2"/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Code-based</a:t>
            </a:r>
          </a:p>
          <a:p>
            <a:pPr lvl="2"/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Multivariate systems</a:t>
            </a:r>
          </a:p>
          <a:p>
            <a:pPr lvl="2"/>
            <a:r>
              <a:rPr lang="en-US" sz="2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Supersingular</a:t>
            </a:r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Isogeny Graphs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EFB46-72A7-6D63-7351-8D654867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1537-9CBF-89EF-CF71-A5731E5E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Lattice-based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99474-DA84-20D1-06E0-6F59B5B08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			a PQC standard …</a:t>
            </a:r>
          </a:p>
        </p:txBody>
      </p:sp>
    </p:spTree>
    <p:extLst>
      <p:ext uri="{BB962C8B-B14F-4D97-AF65-F5344CB8AC3E}">
        <p14:creationId xmlns:p14="http://schemas.microsoft.com/office/powerpoint/2010/main" val="37092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8182-D448-147F-D31A-9B620987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331560"/>
            <a:ext cx="1191985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Lattice-based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47DA9-25F5-DBCA-9845-80A633382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7548" y="1821236"/>
                <a:ext cx="10256904" cy="4371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Lattice-based cryptography relies on the hardness of the Learning With Errors problem in a lattice of dimension n. </a:t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b="1" u="sng" dirty="0">
                    <a:solidFill>
                      <a:srgbClr val="9933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Learning With Errors (LWE)</a:t>
                </a:r>
                <a:r>
                  <a:rPr lang="en-US" b="1" dirty="0">
                    <a:solidFill>
                      <a:srgbClr val="9933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𝒃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𝒂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∙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𝒔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+</m:t>
                    </m:r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𝒆</m:t>
                    </m:r>
                  </m:oMath>
                </a14:m>
                <a:r>
                  <a:rPr lang="en-US" b="1" dirty="0">
                    <a:solidFill>
                      <a:srgbClr val="9933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𝒒</m:t>
                    </m:r>
                  </m:oMath>
                </a14:m>
                <a:r>
                  <a:rPr lang="en-US" b="1" dirty="0">
                    <a:solidFill>
                      <a:srgbClr val="9933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Challenge: learn the secret </a:t>
                </a:r>
                <a:r>
                  <a:rPr lang="en-US" b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r>
                  <a:rPr lang="en-US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given many pairs </a:t>
                </a:r>
                <a:r>
                  <a:rPr lang="en-US" b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b="1" dirty="0" err="1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a,</a:t>
                </a:r>
                <a:r>
                  <a:rPr lang="en-US" dirty="0" err="1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lang="en-US" b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 is the noisy inner product of random vector </a:t>
                </a:r>
                <a:r>
                  <a:rPr lang="en-US" b="1" i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i="1" dirty="0">
                    <a:solidFill>
                      <a:srgbClr val="FF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with s</a:t>
                </a: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47DA9-25F5-DBCA-9845-80A633382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548" y="1821236"/>
                <a:ext cx="10256904" cy="4371001"/>
              </a:xfrm>
              <a:blipFill>
                <a:blip r:embed="rId3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28C6-79ED-7F5A-0772-39A25EB6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9DB7-C3BD-524E-BB81-780CB975255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9592F-903F-1107-DB2B-1BDAD083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44" y="409152"/>
            <a:ext cx="3986350" cy="10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24" y="499533"/>
            <a:ext cx="10855376" cy="6996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High-level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624" y="1414914"/>
            <a:ext cx="10311549" cy="494355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  <a:sym typeface="Wingdings" pitchFamily="2" charset="2"/>
              </a:rPr>
              <a:t>Encryption: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itchFamily="2" charset="2"/>
              </a:rPr>
              <a:t>Encryption adds noise to a “secret” inner product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itchFamily="2" charset="2"/>
              </a:rPr>
              <a:t>Decryption subtracts the secret inner product and the noise becomes easy to cancel</a:t>
            </a:r>
          </a:p>
          <a:p>
            <a:pPr marL="4572" lvl="1" indent="0">
              <a:buNone/>
            </a:pPr>
            <a:endParaRPr lang="en-US" sz="3200" dirty="0">
              <a:sym typeface="Wingdings" pitchFamily="2" charset="2"/>
            </a:endParaRPr>
          </a:p>
          <a:p>
            <a:r>
              <a:rPr lang="en-US" sz="3600" dirty="0">
                <a:solidFill>
                  <a:srgbClr val="7030A0"/>
                </a:solidFill>
                <a:sym typeface="Wingdings" pitchFamily="2" charset="2"/>
              </a:rPr>
              <a:t>Hard Problem: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itchFamily="2" charset="2"/>
              </a:rPr>
              <a:t>Hard problem is to “decode” noisy vectors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itchFamily="2" charset="2"/>
              </a:rPr>
              <a:t>If you have a short basis, it is easy to decompose vectors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35424</TotalTime>
  <Words>2584</Words>
  <Application>Microsoft Macintosh PowerPoint</Application>
  <PresentationFormat>Widescreen</PresentationFormat>
  <Paragraphs>323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Aptos</vt:lpstr>
      <vt:lpstr>Aptos Light</vt:lpstr>
      <vt:lpstr>Arial</vt:lpstr>
      <vt:lpstr>Calibri</vt:lpstr>
      <vt:lpstr>Cambria Math</vt:lpstr>
      <vt:lpstr>Courier New</vt:lpstr>
      <vt:lpstr>Gill Sans</vt:lpstr>
      <vt:lpstr>Gill Sans Light</vt:lpstr>
      <vt:lpstr>Gill Sans Light</vt:lpstr>
      <vt:lpstr>Gill Sans MT</vt:lpstr>
      <vt:lpstr>Gill Sans SemiBold</vt:lpstr>
      <vt:lpstr>Segoe UI</vt:lpstr>
      <vt:lpstr>Wingdings</vt:lpstr>
      <vt:lpstr>Office Theme</vt:lpstr>
      <vt:lpstr>Cryptography in the "Post-AI" Era:   Machine Learning attacks on Post-Quantum Cryptosystems</vt:lpstr>
      <vt:lpstr>Cryptography…</vt:lpstr>
      <vt:lpstr>Machine Learning…</vt:lpstr>
      <vt:lpstr>Talk outline:</vt:lpstr>
      <vt:lpstr>“Pre-Quantum Cryptography”</vt:lpstr>
      <vt:lpstr>The race for post-quantum cryptography</vt:lpstr>
      <vt:lpstr>Lattice-based cryptography</vt:lpstr>
      <vt:lpstr>Lattice-based cryptography</vt:lpstr>
      <vt:lpstr>High-level Idea</vt:lpstr>
      <vt:lpstr>LWE parameters</vt:lpstr>
      <vt:lpstr>Examples of LWE in practice: </vt:lpstr>
      <vt:lpstr>Homomorphic Encryption Standard  (HomomorphicEncryption.org 2018) </vt:lpstr>
      <vt:lpstr>Classical attacks on LWE…(we will come back to this)</vt:lpstr>
      <vt:lpstr>Lattice cryptography: a PQC standard</vt:lpstr>
      <vt:lpstr>Machine Learning </vt:lpstr>
      <vt:lpstr>Machine Learning for Predictive Modeling</vt:lpstr>
      <vt:lpstr>Predictions on Medical data</vt:lpstr>
      <vt:lpstr>Linear Means Classifier (binary)</vt:lpstr>
      <vt:lpstr>Binary classification example</vt:lpstr>
      <vt:lpstr>Machine Learning (ML)/Artificial Intelligence(AI)</vt:lpstr>
      <vt:lpstr>Use Machine Learning (ML) to attack LWE? </vt:lpstr>
      <vt:lpstr>SALSA: Verde, Picante, y Fresca</vt:lpstr>
      <vt:lpstr>Our initial work: SALSA [WCCL NeurIPS 2022]</vt:lpstr>
      <vt:lpstr>SALSA ingredients</vt:lpstr>
      <vt:lpstr>SALSA performance</vt:lpstr>
      <vt:lpstr>Secret Distinguishers</vt:lpstr>
      <vt:lpstr>Key limitations of SALSA</vt:lpstr>
      <vt:lpstr>SALSA: PICANTE, VERDE</vt:lpstr>
      <vt:lpstr>SALSA Fresca         [Stevens et al, Jan’24]</vt:lpstr>
      <vt:lpstr>Benchmarking LWE Attacks</vt:lpstr>
      <vt:lpstr>Results on benchmark settings</vt:lpstr>
      <vt:lpstr>Takeaways from benchmark experiments</vt:lpstr>
      <vt:lpstr>ML attacks recover up to 3 cruel bits</vt:lpstr>
      <vt:lpstr>Bad RNGs make LWE attacks very easy</vt:lpstr>
      <vt:lpstr>Conclusion:</vt:lpstr>
      <vt:lpstr>Related work</vt:lpstr>
      <vt:lpstr>Questions?</vt:lpstr>
      <vt:lpstr>From 4,000,000 to 4n samples</vt:lpstr>
      <vt:lpstr>Reducing Standard deviation:   a new approach to processing samples</vt:lpstr>
      <vt:lpstr>Increasing attackable Hamming weight h</vt:lpstr>
      <vt:lpstr>Understanding impact of mod q arithmetic</vt:lpstr>
      <vt:lpstr>Recovering ternary secrets</vt:lpstr>
      <vt:lpstr>Recovering ternary secrets         (si in {-1,0,1})</vt:lpstr>
      <vt:lpstr>Scaling up dimension </vt:lpstr>
      <vt:lpstr>SALSA Verde   [Li et al, NeurIPS23]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Wenger</dc:creator>
  <cp:lastModifiedBy>Kristin Lauter</cp:lastModifiedBy>
  <cp:revision>69</cp:revision>
  <dcterms:created xsi:type="dcterms:W3CDTF">2022-04-26T15:56:32Z</dcterms:created>
  <dcterms:modified xsi:type="dcterms:W3CDTF">2025-03-27T17:41:50Z</dcterms:modified>
</cp:coreProperties>
</file>